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316" r:id="rId2"/>
    <p:sldId id="303" r:id="rId3"/>
    <p:sldId id="268" r:id="rId4"/>
    <p:sldId id="314" r:id="rId5"/>
    <p:sldId id="295" r:id="rId6"/>
    <p:sldId id="291" r:id="rId7"/>
    <p:sldId id="292" r:id="rId8"/>
    <p:sldId id="305" r:id="rId9"/>
    <p:sldId id="307" r:id="rId10"/>
    <p:sldId id="297" r:id="rId11"/>
    <p:sldId id="308" r:id="rId12"/>
    <p:sldId id="309" r:id="rId13"/>
    <p:sldId id="310" r:id="rId14"/>
    <p:sldId id="311" r:id="rId15"/>
    <p:sldId id="282" r:id="rId16"/>
    <p:sldId id="313" r:id="rId17"/>
  </p:sldIdLst>
  <p:sldSz cx="9906000" cy="6858000" type="A4"/>
  <p:notesSz cx="6797675" cy="9926638"/>
  <p:defaultTextStyle>
    <a:defPPr>
      <a:defRPr lang="da-DK"/>
    </a:defPPr>
    <a:lvl1pPr marL="0" algn="l" defTabSz="515749" rtl="0" eaLnBrk="1" latinLnBrk="0" hangingPunct="1">
      <a:defRPr sz="2000" kern="1200">
        <a:solidFill>
          <a:schemeClr val="tx1"/>
        </a:solidFill>
        <a:latin typeface="+mn-lt"/>
        <a:ea typeface="+mn-ea"/>
        <a:cs typeface="+mn-cs"/>
      </a:defRPr>
    </a:lvl1pPr>
    <a:lvl2pPr marL="515749" algn="l" defTabSz="515749" rtl="0" eaLnBrk="1" latinLnBrk="0" hangingPunct="1">
      <a:defRPr sz="2000" kern="1200">
        <a:solidFill>
          <a:schemeClr val="tx1"/>
        </a:solidFill>
        <a:latin typeface="+mn-lt"/>
        <a:ea typeface="+mn-ea"/>
        <a:cs typeface="+mn-cs"/>
      </a:defRPr>
    </a:lvl2pPr>
    <a:lvl3pPr marL="1031497" algn="l" defTabSz="515749" rtl="0" eaLnBrk="1" latinLnBrk="0" hangingPunct="1">
      <a:defRPr sz="2000" kern="1200">
        <a:solidFill>
          <a:schemeClr val="tx1"/>
        </a:solidFill>
        <a:latin typeface="+mn-lt"/>
        <a:ea typeface="+mn-ea"/>
        <a:cs typeface="+mn-cs"/>
      </a:defRPr>
    </a:lvl3pPr>
    <a:lvl4pPr marL="1547247" algn="l" defTabSz="515749" rtl="0" eaLnBrk="1" latinLnBrk="0" hangingPunct="1">
      <a:defRPr sz="2000" kern="1200">
        <a:solidFill>
          <a:schemeClr val="tx1"/>
        </a:solidFill>
        <a:latin typeface="+mn-lt"/>
        <a:ea typeface="+mn-ea"/>
        <a:cs typeface="+mn-cs"/>
      </a:defRPr>
    </a:lvl4pPr>
    <a:lvl5pPr marL="2062997" algn="l" defTabSz="515749" rtl="0" eaLnBrk="1" latinLnBrk="0" hangingPunct="1">
      <a:defRPr sz="2000" kern="1200">
        <a:solidFill>
          <a:schemeClr val="tx1"/>
        </a:solidFill>
        <a:latin typeface="+mn-lt"/>
        <a:ea typeface="+mn-ea"/>
        <a:cs typeface="+mn-cs"/>
      </a:defRPr>
    </a:lvl5pPr>
    <a:lvl6pPr marL="2578746" algn="l" defTabSz="515749" rtl="0" eaLnBrk="1" latinLnBrk="0" hangingPunct="1">
      <a:defRPr sz="2000" kern="1200">
        <a:solidFill>
          <a:schemeClr val="tx1"/>
        </a:solidFill>
        <a:latin typeface="+mn-lt"/>
        <a:ea typeface="+mn-ea"/>
        <a:cs typeface="+mn-cs"/>
      </a:defRPr>
    </a:lvl6pPr>
    <a:lvl7pPr marL="3094495" algn="l" defTabSz="515749" rtl="0" eaLnBrk="1" latinLnBrk="0" hangingPunct="1">
      <a:defRPr sz="2000" kern="1200">
        <a:solidFill>
          <a:schemeClr val="tx1"/>
        </a:solidFill>
        <a:latin typeface="+mn-lt"/>
        <a:ea typeface="+mn-ea"/>
        <a:cs typeface="+mn-cs"/>
      </a:defRPr>
    </a:lvl7pPr>
    <a:lvl8pPr marL="3610243" algn="l" defTabSz="515749" rtl="0" eaLnBrk="1" latinLnBrk="0" hangingPunct="1">
      <a:defRPr sz="2000" kern="1200">
        <a:solidFill>
          <a:schemeClr val="tx1"/>
        </a:solidFill>
        <a:latin typeface="+mn-lt"/>
        <a:ea typeface="+mn-ea"/>
        <a:cs typeface="+mn-cs"/>
      </a:defRPr>
    </a:lvl8pPr>
    <a:lvl9pPr marL="4125993" algn="l" defTabSz="515749" rtl="0" eaLnBrk="1" latinLnBrk="0" hangingPunct="1">
      <a:defRPr sz="20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0" d="100"/>
          <a:sy n="120" d="100"/>
        </p:scale>
        <p:origin x="-1056" y="-96"/>
      </p:cViewPr>
      <p:guideLst>
        <p:guide orient="horz" pos="2160"/>
        <p:guide pos="31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8BDEB844-1A58-418E-BDE9-E2C64B98F523}" type="datetimeFigureOut">
              <a:rPr lang="da-DK" smtClean="0"/>
              <a:t>08-01-2020</a:t>
            </a:fld>
            <a:endParaRPr lang="da-DK"/>
          </a:p>
        </p:txBody>
      </p:sp>
      <p:sp>
        <p:nvSpPr>
          <p:cNvPr id="4" name="Pladsholder til diasbillede 3"/>
          <p:cNvSpPr>
            <a:spLocks noGrp="1" noRot="1" noChangeAspect="1"/>
          </p:cNvSpPr>
          <p:nvPr>
            <p:ph type="sldImg" idx="2"/>
          </p:nvPr>
        </p:nvSpPr>
        <p:spPr>
          <a:xfrm>
            <a:off x="709613" y="744538"/>
            <a:ext cx="5378450" cy="37226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358DB792-F8C3-424F-95EE-B0FA910187BE}" type="slidenum">
              <a:rPr lang="da-DK" smtClean="0"/>
              <a:t>‹nr.›</a:t>
            </a:fld>
            <a:endParaRPr lang="da-DK"/>
          </a:p>
        </p:txBody>
      </p:sp>
    </p:spTree>
    <p:extLst>
      <p:ext uri="{BB962C8B-B14F-4D97-AF65-F5344CB8AC3E}">
        <p14:creationId xmlns:p14="http://schemas.microsoft.com/office/powerpoint/2010/main" val="513999425"/>
      </p:ext>
    </p:extLst>
  </p:cSld>
  <p:clrMap bg1="lt1" tx1="dk1" bg2="lt2" tx2="dk2" accent1="accent1" accent2="accent2" accent3="accent3" accent4="accent4" accent5="accent5" accent6="accent6" hlink="hlink" folHlink="folHlink"/>
  <p:notesStyle>
    <a:lvl1pPr marL="0" algn="l" defTabSz="1031497" rtl="0" eaLnBrk="1" latinLnBrk="0" hangingPunct="1">
      <a:defRPr sz="1400" kern="1200">
        <a:solidFill>
          <a:schemeClr val="tx1"/>
        </a:solidFill>
        <a:latin typeface="+mn-lt"/>
        <a:ea typeface="+mn-ea"/>
        <a:cs typeface="+mn-cs"/>
      </a:defRPr>
    </a:lvl1pPr>
    <a:lvl2pPr marL="515749" algn="l" defTabSz="1031497" rtl="0" eaLnBrk="1" latinLnBrk="0" hangingPunct="1">
      <a:defRPr sz="1400" kern="1200">
        <a:solidFill>
          <a:schemeClr val="tx1"/>
        </a:solidFill>
        <a:latin typeface="+mn-lt"/>
        <a:ea typeface="+mn-ea"/>
        <a:cs typeface="+mn-cs"/>
      </a:defRPr>
    </a:lvl2pPr>
    <a:lvl3pPr marL="1031497" algn="l" defTabSz="1031497" rtl="0" eaLnBrk="1" latinLnBrk="0" hangingPunct="1">
      <a:defRPr sz="1400" kern="1200">
        <a:solidFill>
          <a:schemeClr val="tx1"/>
        </a:solidFill>
        <a:latin typeface="+mn-lt"/>
        <a:ea typeface="+mn-ea"/>
        <a:cs typeface="+mn-cs"/>
      </a:defRPr>
    </a:lvl3pPr>
    <a:lvl4pPr marL="1547247" algn="l" defTabSz="1031497" rtl="0" eaLnBrk="1" latinLnBrk="0" hangingPunct="1">
      <a:defRPr sz="1400" kern="1200">
        <a:solidFill>
          <a:schemeClr val="tx1"/>
        </a:solidFill>
        <a:latin typeface="+mn-lt"/>
        <a:ea typeface="+mn-ea"/>
        <a:cs typeface="+mn-cs"/>
      </a:defRPr>
    </a:lvl4pPr>
    <a:lvl5pPr marL="2062997" algn="l" defTabSz="1031497" rtl="0" eaLnBrk="1" latinLnBrk="0" hangingPunct="1">
      <a:defRPr sz="1400" kern="1200">
        <a:solidFill>
          <a:schemeClr val="tx1"/>
        </a:solidFill>
        <a:latin typeface="+mn-lt"/>
        <a:ea typeface="+mn-ea"/>
        <a:cs typeface="+mn-cs"/>
      </a:defRPr>
    </a:lvl5pPr>
    <a:lvl6pPr marL="2578746" algn="l" defTabSz="1031497" rtl="0" eaLnBrk="1" latinLnBrk="0" hangingPunct="1">
      <a:defRPr sz="1400" kern="1200">
        <a:solidFill>
          <a:schemeClr val="tx1"/>
        </a:solidFill>
        <a:latin typeface="+mn-lt"/>
        <a:ea typeface="+mn-ea"/>
        <a:cs typeface="+mn-cs"/>
      </a:defRPr>
    </a:lvl6pPr>
    <a:lvl7pPr marL="3094495" algn="l" defTabSz="1031497" rtl="0" eaLnBrk="1" latinLnBrk="0" hangingPunct="1">
      <a:defRPr sz="1400" kern="1200">
        <a:solidFill>
          <a:schemeClr val="tx1"/>
        </a:solidFill>
        <a:latin typeface="+mn-lt"/>
        <a:ea typeface="+mn-ea"/>
        <a:cs typeface="+mn-cs"/>
      </a:defRPr>
    </a:lvl7pPr>
    <a:lvl8pPr marL="3610243" algn="l" defTabSz="1031497" rtl="0" eaLnBrk="1" latinLnBrk="0" hangingPunct="1">
      <a:defRPr sz="1400" kern="1200">
        <a:solidFill>
          <a:schemeClr val="tx1"/>
        </a:solidFill>
        <a:latin typeface="+mn-lt"/>
        <a:ea typeface="+mn-ea"/>
        <a:cs typeface="+mn-cs"/>
      </a:defRPr>
    </a:lvl8pPr>
    <a:lvl9pPr marL="4125993" algn="l" defTabSz="1031497" rtl="0" eaLnBrk="1" latinLnBrk="0" hangingPunct="1">
      <a:defRPr sz="1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pic>
        <p:nvPicPr>
          <p:cNvPr id="12" name="Billede 11" descr="16-10WS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2658"/>
            <a:ext cx="9906000" cy="6755242"/>
          </a:xfrm>
          <a:prstGeom prst="rect">
            <a:avLst/>
          </a:prstGeom>
        </p:spPr>
      </p:pic>
      <p:sp>
        <p:nvSpPr>
          <p:cNvPr id="4" name="Pladsholder til dato 3"/>
          <p:cNvSpPr>
            <a:spLocks noGrp="1"/>
          </p:cNvSpPr>
          <p:nvPr>
            <p:ph type="dt" sz="half" idx="10"/>
          </p:nvPr>
        </p:nvSpPr>
        <p:spPr/>
        <p:txBody>
          <a:bodyPr/>
          <a:lstStyle>
            <a:lvl1pPr>
              <a:defRPr sz="1000">
                <a:latin typeface="Verdana"/>
                <a:cs typeface="Verdana"/>
              </a:defRPr>
            </a:lvl1pPr>
          </a:lstStyle>
          <a:p>
            <a:fld id="{1E7C9B98-52C7-47F6-AE30-8E3D3DB05E11}" type="datetime1">
              <a:rPr lang="da-DK" smtClean="0"/>
              <a:t>08-01-2020</a:t>
            </a:fld>
            <a:endParaRPr lang="da-DK" dirty="0"/>
          </a:p>
        </p:txBody>
      </p:sp>
      <p:sp>
        <p:nvSpPr>
          <p:cNvPr id="6" name="Pladsholder til diasnummer 5"/>
          <p:cNvSpPr>
            <a:spLocks noGrp="1"/>
          </p:cNvSpPr>
          <p:nvPr>
            <p:ph type="sldNum" sz="quarter" idx="12"/>
          </p:nvPr>
        </p:nvSpPr>
        <p:spPr>
          <a:xfrm>
            <a:off x="1762360" y="6356353"/>
            <a:ext cx="2311400" cy="365125"/>
          </a:xfrm>
        </p:spPr>
        <p:txBody>
          <a:bodyPr/>
          <a:lstStyle>
            <a:lvl1pPr>
              <a:defRPr sz="1000">
                <a:latin typeface="Verdana"/>
                <a:cs typeface="Verdana"/>
              </a:defRPr>
            </a:lvl1pPr>
          </a:lstStyle>
          <a:p>
            <a:fld id="{AB560970-4675-7748-BE80-6FED24DE7B03}" type="slidenum">
              <a:rPr lang="da-DK" smtClean="0"/>
              <a:pPr/>
              <a:t>‹nr.›</a:t>
            </a:fld>
            <a:endParaRPr lang="da-DK" dirty="0"/>
          </a:p>
        </p:txBody>
      </p:sp>
      <p:pic>
        <p:nvPicPr>
          <p:cNvPr id="11" name="Billede 10"/>
          <p:cNvPicPr>
            <a:picLocks noChangeAspect="1"/>
          </p:cNvPicPr>
          <p:nvPr userDrawn="1"/>
        </p:nvPicPr>
        <p:blipFill>
          <a:blip r:embed="rId3"/>
          <a:stretch>
            <a:fillRect/>
          </a:stretch>
        </p:blipFill>
        <p:spPr>
          <a:xfrm>
            <a:off x="6472223" y="5740591"/>
            <a:ext cx="3433777" cy="1124998"/>
          </a:xfrm>
          <a:prstGeom prst="rect">
            <a:avLst/>
          </a:prstGeom>
        </p:spPr>
      </p:pic>
      <p:pic>
        <p:nvPicPr>
          <p:cNvPr id="13" name="Billede 12"/>
          <p:cNvPicPr>
            <a:picLocks noChangeAspect="1"/>
          </p:cNvPicPr>
          <p:nvPr userDrawn="1"/>
        </p:nvPicPr>
        <p:blipFill>
          <a:blip r:embed="rId4"/>
          <a:stretch>
            <a:fillRect/>
          </a:stretch>
        </p:blipFill>
        <p:spPr>
          <a:xfrm>
            <a:off x="8131175" y="172658"/>
            <a:ext cx="1774825" cy="609600"/>
          </a:xfrm>
          <a:prstGeom prst="rect">
            <a:avLst/>
          </a:prstGeom>
        </p:spPr>
      </p:pic>
    </p:spTree>
    <p:extLst>
      <p:ext uri="{BB962C8B-B14F-4D97-AF65-F5344CB8AC3E}">
        <p14:creationId xmlns:p14="http://schemas.microsoft.com/office/powerpoint/2010/main" val="355430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snitsoverskrift">
    <p:spTree>
      <p:nvGrpSpPr>
        <p:cNvPr id="1" name=""/>
        <p:cNvGrpSpPr/>
        <p:nvPr/>
      </p:nvGrpSpPr>
      <p:grpSpPr>
        <a:xfrm>
          <a:off x="0" y="0"/>
          <a:ext cx="0" cy="0"/>
          <a:chOff x="0" y="0"/>
          <a:chExt cx="0" cy="0"/>
        </a:xfrm>
      </p:grpSpPr>
      <p:pic>
        <p:nvPicPr>
          <p:cNvPr id="10" name="Billede 9" descr="16-10WS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728" y="4594"/>
            <a:ext cx="10072524" cy="6868800"/>
          </a:xfrm>
          <a:prstGeom prst="rect">
            <a:avLst/>
          </a:prstGeom>
        </p:spPr>
      </p:pic>
      <p:sp>
        <p:nvSpPr>
          <p:cNvPr id="7" name="Pladsholder til dato 3"/>
          <p:cNvSpPr>
            <a:spLocks noGrp="1"/>
          </p:cNvSpPr>
          <p:nvPr>
            <p:ph type="dt" sz="half" idx="10"/>
          </p:nvPr>
        </p:nvSpPr>
        <p:spPr>
          <a:xfrm>
            <a:off x="495301" y="6356353"/>
            <a:ext cx="2311400" cy="365125"/>
          </a:xfrm>
        </p:spPr>
        <p:txBody>
          <a:bodyPr/>
          <a:lstStyle>
            <a:lvl1pPr>
              <a:defRPr sz="1000">
                <a:latin typeface="Verdana"/>
                <a:cs typeface="Verdana"/>
              </a:defRPr>
            </a:lvl1pPr>
          </a:lstStyle>
          <a:p>
            <a:fld id="{48D93DE4-2B0D-4A27-BCE0-86D105F4A005}" type="datetime1">
              <a:rPr lang="da-DK" smtClean="0"/>
              <a:t>08-01-2020</a:t>
            </a:fld>
            <a:endParaRPr lang="da-DK" dirty="0"/>
          </a:p>
        </p:txBody>
      </p:sp>
      <p:pic>
        <p:nvPicPr>
          <p:cNvPr id="9" name="Billede 8"/>
          <p:cNvPicPr>
            <a:picLocks noChangeAspect="1"/>
          </p:cNvPicPr>
          <p:nvPr userDrawn="1"/>
        </p:nvPicPr>
        <p:blipFill>
          <a:blip r:embed="rId3"/>
          <a:stretch>
            <a:fillRect/>
          </a:stretch>
        </p:blipFill>
        <p:spPr>
          <a:xfrm>
            <a:off x="7947659" y="172658"/>
            <a:ext cx="1774825" cy="609600"/>
          </a:xfrm>
          <a:prstGeom prst="rect">
            <a:avLst/>
          </a:prstGeom>
        </p:spPr>
      </p:pic>
      <p:sp>
        <p:nvSpPr>
          <p:cNvPr id="11" name="Pladsholder til diasnummer 5"/>
          <p:cNvSpPr>
            <a:spLocks noGrp="1"/>
          </p:cNvSpPr>
          <p:nvPr>
            <p:ph type="sldNum" sz="quarter" idx="12"/>
          </p:nvPr>
        </p:nvSpPr>
        <p:spPr>
          <a:xfrm>
            <a:off x="1762360" y="6356353"/>
            <a:ext cx="2311400" cy="365125"/>
          </a:xfrm>
        </p:spPr>
        <p:txBody>
          <a:bodyPr/>
          <a:lstStyle>
            <a:lvl1pPr>
              <a:defRPr sz="1000">
                <a:latin typeface="Verdana"/>
                <a:cs typeface="Verdana"/>
              </a:defRPr>
            </a:lvl1pPr>
          </a:lstStyle>
          <a:p>
            <a:fld id="{AB560970-4675-7748-BE80-6FED24DE7B03}" type="slidenum">
              <a:rPr lang="da-DK" smtClean="0"/>
              <a:pPr/>
              <a:t>‹nr.›</a:t>
            </a:fld>
            <a:endParaRPr lang="da-DK" dirty="0"/>
          </a:p>
        </p:txBody>
      </p:sp>
      <p:pic>
        <p:nvPicPr>
          <p:cNvPr id="12" name="Billede 11" descr="EK5US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88586" y="5771380"/>
            <a:ext cx="3120000" cy="841446"/>
          </a:xfrm>
          <a:prstGeom prst="rect">
            <a:avLst/>
          </a:prstGeom>
        </p:spPr>
      </p:pic>
    </p:spTree>
    <p:extLst>
      <p:ext uri="{BB962C8B-B14F-4D97-AF65-F5344CB8AC3E}">
        <p14:creationId xmlns:p14="http://schemas.microsoft.com/office/powerpoint/2010/main" val="541510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Afsnitsoverskrift">
    <p:spTree>
      <p:nvGrpSpPr>
        <p:cNvPr id="1" name=""/>
        <p:cNvGrpSpPr/>
        <p:nvPr/>
      </p:nvGrpSpPr>
      <p:grpSpPr>
        <a:xfrm>
          <a:off x="0" y="0"/>
          <a:ext cx="0" cy="0"/>
          <a:chOff x="0" y="0"/>
          <a:chExt cx="0" cy="0"/>
        </a:xfrm>
      </p:grpSpPr>
      <p:pic>
        <p:nvPicPr>
          <p:cNvPr id="2" name="Billede 1" descr="16-10WS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0135873" cy="6912000"/>
          </a:xfrm>
          <a:prstGeom prst="rect">
            <a:avLst/>
          </a:prstGeom>
        </p:spPr>
      </p:pic>
      <p:sp>
        <p:nvSpPr>
          <p:cNvPr id="7" name="Pladsholder til dato 3"/>
          <p:cNvSpPr>
            <a:spLocks noGrp="1"/>
          </p:cNvSpPr>
          <p:nvPr>
            <p:ph type="dt" sz="half" idx="10"/>
          </p:nvPr>
        </p:nvSpPr>
        <p:spPr>
          <a:xfrm>
            <a:off x="495301" y="6356353"/>
            <a:ext cx="2311400" cy="365125"/>
          </a:xfrm>
        </p:spPr>
        <p:txBody>
          <a:bodyPr/>
          <a:lstStyle>
            <a:lvl1pPr>
              <a:defRPr sz="1000">
                <a:latin typeface="Verdana"/>
                <a:cs typeface="Verdana"/>
              </a:defRPr>
            </a:lvl1pPr>
          </a:lstStyle>
          <a:p>
            <a:fld id="{9FDD0F70-3961-4BB2-AF31-7F0A6FDEE996}" type="datetime1">
              <a:rPr lang="da-DK" smtClean="0"/>
              <a:t>08-01-2020</a:t>
            </a:fld>
            <a:endParaRPr lang="da-DK" dirty="0"/>
          </a:p>
        </p:txBody>
      </p:sp>
      <p:pic>
        <p:nvPicPr>
          <p:cNvPr id="9" name="Billede 8"/>
          <p:cNvPicPr>
            <a:picLocks noChangeAspect="1"/>
          </p:cNvPicPr>
          <p:nvPr userDrawn="1"/>
        </p:nvPicPr>
        <p:blipFill>
          <a:blip r:embed="rId3"/>
          <a:stretch>
            <a:fillRect/>
          </a:stretch>
        </p:blipFill>
        <p:spPr>
          <a:xfrm>
            <a:off x="7947659" y="172658"/>
            <a:ext cx="1774825" cy="609600"/>
          </a:xfrm>
          <a:prstGeom prst="rect">
            <a:avLst/>
          </a:prstGeom>
        </p:spPr>
      </p:pic>
      <p:sp>
        <p:nvSpPr>
          <p:cNvPr id="6" name="Pladsholder til diasnummer 5"/>
          <p:cNvSpPr>
            <a:spLocks noGrp="1"/>
          </p:cNvSpPr>
          <p:nvPr>
            <p:ph type="sldNum" sz="quarter" idx="12"/>
          </p:nvPr>
        </p:nvSpPr>
        <p:spPr>
          <a:xfrm>
            <a:off x="1762360" y="6356353"/>
            <a:ext cx="2311400" cy="365125"/>
          </a:xfrm>
        </p:spPr>
        <p:txBody>
          <a:bodyPr/>
          <a:lstStyle>
            <a:lvl1pPr>
              <a:defRPr sz="1000">
                <a:latin typeface="Verdana"/>
                <a:cs typeface="Verdana"/>
              </a:defRPr>
            </a:lvl1pPr>
          </a:lstStyle>
          <a:p>
            <a:fld id="{AB560970-4675-7748-BE80-6FED24DE7B03}" type="slidenum">
              <a:rPr lang="da-DK" smtClean="0"/>
              <a:pPr/>
              <a:t>‹nr.›</a:t>
            </a:fld>
            <a:endParaRPr lang="da-DK" dirty="0"/>
          </a:p>
        </p:txBody>
      </p:sp>
      <p:pic>
        <p:nvPicPr>
          <p:cNvPr id="10" name="Billede 9" descr="EK5US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88586" y="5771380"/>
            <a:ext cx="3120000" cy="841446"/>
          </a:xfrm>
          <a:prstGeom prst="rect">
            <a:avLst/>
          </a:prstGeom>
        </p:spPr>
      </p:pic>
    </p:spTree>
    <p:extLst>
      <p:ext uri="{BB962C8B-B14F-4D97-AF65-F5344CB8AC3E}">
        <p14:creationId xmlns:p14="http://schemas.microsoft.com/office/powerpoint/2010/main" val="2940364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Afsnitsoverskrift">
    <p:spTree>
      <p:nvGrpSpPr>
        <p:cNvPr id="1" name=""/>
        <p:cNvGrpSpPr/>
        <p:nvPr/>
      </p:nvGrpSpPr>
      <p:grpSpPr>
        <a:xfrm>
          <a:off x="0" y="0"/>
          <a:ext cx="0" cy="0"/>
          <a:chOff x="0" y="0"/>
          <a:chExt cx="0" cy="0"/>
        </a:xfrm>
      </p:grpSpPr>
      <p:pic>
        <p:nvPicPr>
          <p:cNvPr id="2" name="Billede 1" descr="16-10WS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179" y="1"/>
            <a:ext cx="10135873" cy="6912000"/>
          </a:xfrm>
          <a:prstGeom prst="rect">
            <a:avLst/>
          </a:prstGeom>
        </p:spPr>
      </p:pic>
      <p:sp>
        <p:nvSpPr>
          <p:cNvPr id="7" name="Pladsholder til dato 3"/>
          <p:cNvSpPr>
            <a:spLocks noGrp="1"/>
          </p:cNvSpPr>
          <p:nvPr>
            <p:ph type="dt" sz="half" idx="10"/>
          </p:nvPr>
        </p:nvSpPr>
        <p:spPr>
          <a:xfrm>
            <a:off x="495301" y="6356353"/>
            <a:ext cx="2311400" cy="365125"/>
          </a:xfrm>
        </p:spPr>
        <p:txBody>
          <a:bodyPr/>
          <a:lstStyle>
            <a:lvl1pPr>
              <a:defRPr sz="1000">
                <a:latin typeface="Verdana"/>
                <a:cs typeface="Verdana"/>
              </a:defRPr>
            </a:lvl1pPr>
          </a:lstStyle>
          <a:p>
            <a:fld id="{AF7614E2-B357-4AD2-AEE7-8785B1E7EE8E}" type="datetime1">
              <a:rPr lang="da-DK" smtClean="0"/>
              <a:t>08-01-2020</a:t>
            </a:fld>
            <a:endParaRPr lang="da-DK" dirty="0"/>
          </a:p>
        </p:txBody>
      </p:sp>
      <p:pic>
        <p:nvPicPr>
          <p:cNvPr id="9" name="Billede 8"/>
          <p:cNvPicPr>
            <a:picLocks noChangeAspect="1"/>
          </p:cNvPicPr>
          <p:nvPr userDrawn="1"/>
        </p:nvPicPr>
        <p:blipFill>
          <a:blip r:embed="rId3"/>
          <a:stretch>
            <a:fillRect/>
          </a:stretch>
        </p:blipFill>
        <p:spPr>
          <a:xfrm>
            <a:off x="7947659" y="172658"/>
            <a:ext cx="1774825" cy="609600"/>
          </a:xfrm>
          <a:prstGeom prst="rect">
            <a:avLst/>
          </a:prstGeom>
        </p:spPr>
      </p:pic>
      <p:sp>
        <p:nvSpPr>
          <p:cNvPr id="6" name="Pladsholder til diasnummer 5"/>
          <p:cNvSpPr>
            <a:spLocks noGrp="1"/>
          </p:cNvSpPr>
          <p:nvPr>
            <p:ph type="sldNum" sz="quarter" idx="12"/>
          </p:nvPr>
        </p:nvSpPr>
        <p:spPr>
          <a:xfrm>
            <a:off x="1762360" y="6356353"/>
            <a:ext cx="2311400" cy="365125"/>
          </a:xfrm>
        </p:spPr>
        <p:txBody>
          <a:bodyPr/>
          <a:lstStyle>
            <a:lvl1pPr>
              <a:defRPr sz="1000">
                <a:latin typeface="Verdana"/>
                <a:cs typeface="Verdana"/>
              </a:defRPr>
            </a:lvl1pPr>
          </a:lstStyle>
          <a:p>
            <a:fld id="{AB560970-4675-7748-BE80-6FED24DE7B03}" type="slidenum">
              <a:rPr lang="da-DK" smtClean="0"/>
              <a:pPr/>
              <a:t>‹nr.›</a:t>
            </a:fld>
            <a:endParaRPr lang="da-DK" dirty="0"/>
          </a:p>
        </p:txBody>
      </p:sp>
      <p:pic>
        <p:nvPicPr>
          <p:cNvPr id="10" name="Billede 9" descr="EK5US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88586" y="5771380"/>
            <a:ext cx="3120000" cy="841446"/>
          </a:xfrm>
          <a:prstGeom prst="rect">
            <a:avLst/>
          </a:prstGeom>
        </p:spPr>
      </p:pic>
    </p:spTree>
    <p:extLst>
      <p:ext uri="{BB962C8B-B14F-4D97-AF65-F5344CB8AC3E}">
        <p14:creationId xmlns:p14="http://schemas.microsoft.com/office/powerpoint/2010/main" val="2940364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Afsnitsoverskrift">
    <p:spTree>
      <p:nvGrpSpPr>
        <p:cNvPr id="1" name=""/>
        <p:cNvGrpSpPr/>
        <p:nvPr/>
      </p:nvGrpSpPr>
      <p:grpSpPr>
        <a:xfrm>
          <a:off x="0" y="0"/>
          <a:ext cx="0" cy="0"/>
          <a:chOff x="0" y="0"/>
          <a:chExt cx="0" cy="0"/>
        </a:xfrm>
      </p:grpSpPr>
      <p:pic>
        <p:nvPicPr>
          <p:cNvPr id="2" name="Billede 1" descr="16-10WS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083" y="-10800"/>
            <a:ext cx="10135873" cy="6912000"/>
          </a:xfrm>
          <a:prstGeom prst="rect">
            <a:avLst/>
          </a:prstGeom>
        </p:spPr>
      </p:pic>
      <p:sp>
        <p:nvSpPr>
          <p:cNvPr id="7" name="Pladsholder til dato 3"/>
          <p:cNvSpPr>
            <a:spLocks noGrp="1"/>
          </p:cNvSpPr>
          <p:nvPr>
            <p:ph type="dt" sz="half" idx="10"/>
          </p:nvPr>
        </p:nvSpPr>
        <p:spPr>
          <a:xfrm>
            <a:off x="495301" y="6356353"/>
            <a:ext cx="2311400" cy="365125"/>
          </a:xfrm>
        </p:spPr>
        <p:txBody>
          <a:bodyPr/>
          <a:lstStyle>
            <a:lvl1pPr>
              <a:defRPr sz="1000">
                <a:latin typeface="Verdana"/>
                <a:cs typeface="Verdana"/>
              </a:defRPr>
            </a:lvl1pPr>
          </a:lstStyle>
          <a:p>
            <a:fld id="{EDF9097E-5C28-4FB6-96DE-8AA6C1827F31}" type="datetime1">
              <a:rPr lang="da-DK" smtClean="0"/>
              <a:t>08-01-2020</a:t>
            </a:fld>
            <a:endParaRPr lang="da-DK" dirty="0"/>
          </a:p>
        </p:txBody>
      </p:sp>
      <p:pic>
        <p:nvPicPr>
          <p:cNvPr id="9" name="Billede 8"/>
          <p:cNvPicPr>
            <a:picLocks noChangeAspect="1"/>
          </p:cNvPicPr>
          <p:nvPr userDrawn="1"/>
        </p:nvPicPr>
        <p:blipFill>
          <a:blip r:embed="rId3"/>
          <a:stretch>
            <a:fillRect/>
          </a:stretch>
        </p:blipFill>
        <p:spPr>
          <a:xfrm>
            <a:off x="7947659" y="172658"/>
            <a:ext cx="1774825" cy="609600"/>
          </a:xfrm>
          <a:prstGeom prst="rect">
            <a:avLst/>
          </a:prstGeom>
        </p:spPr>
      </p:pic>
      <p:sp>
        <p:nvSpPr>
          <p:cNvPr id="6" name="Pladsholder til diasnummer 5"/>
          <p:cNvSpPr>
            <a:spLocks noGrp="1"/>
          </p:cNvSpPr>
          <p:nvPr>
            <p:ph type="sldNum" sz="quarter" idx="12"/>
          </p:nvPr>
        </p:nvSpPr>
        <p:spPr>
          <a:xfrm>
            <a:off x="1762360" y="6356353"/>
            <a:ext cx="2311400" cy="365125"/>
          </a:xfrm>
        </p:spPr>
        <p:txBody>
          <a:bodyPr/>
          <a:lstStyle>
            <a:lvl1pPr>
              <a:defRPr sz="1000">
                <a:latin typeface="Verdana"/>
                <a:cs typeface="Verdana"/>
              </a:defRPr>
            </a:lvl1pPr>
          </a:lstStyle>
          <a:p>
            <a:fld id="{AB560970-4675-7748-BE80-6FED24DE7B03}" type="slidenum">
              <a:rPr lang="da-DK" smtClean="0"/>
              <a:pPr/>
              <a:t>‹nr.›</a:t>
            </a:fld>
            <a:endParaRPr lang="da-DK" dirty="0"/>
          </a:p>
        </p:txBody>
      </p:sp>
      <p:pic>
        <p:nvPicPr>
          <p:cNvPr id="10" name="Billede 9" descr="EK5US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88586" y="5771380"/>
            <a:ext cx="3120000" cy="841446"/>
          </a:xfrm>
          <a:prstGeom prst="rect">
            <a:avLst/>
          </a:prstGeom>
        </p:spPr>
      </p:pic>
    </p:spTree>
    <p:extLst>
      <p:ext uri="{BB962C8B-B14F-4D97-AF65-F5344CB8AC3E}">
        <p14:creationId xmlns:p14="http://schemas.microsoft.com/office/powerpoint/2010/main" val="2940364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Afsnitsoverskrift">
    <p:spTree>
      <p:nvGrpSpPr>
        <p:cNvPr id="1" name=""/>
        <p:cNvGrpSpPr/>
        <p:nvPr/>
      </p:nvGrpSpPr>
      <p:grpSpPr>
        <a:xfrm>
          <a:off x="0" y="0"/>
          <a:ext cx="0" cy="0"/>
          <a:chOff x="0" y="0"/>
          <a:chExt cx="0" cy="0"/>
        </a:xfrm>
      </p:grpSpPr>
      <p:pic>
        <p:nvPicPr>
          <p:cNvPr id="2" name="Billede 1" descr="16-10WS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077" y="1"/>
            <a:ext cx="10135873" cy="6912000"/>
          </a:xfrm>
          <a:prstGeom prst="rect">
            <a:avLst/>
          </a:prstGeom>
        </p:spPr>
      </p:pic>
      <p:sp>
        <p:nvSpPr>
          <p:cNvPr id="7" name="Pladsholder til dato 3"/>
          <p:cNvSpPr>
            <a:spLocks noGrp="1"/>
          </p:cNvSpPr>
          <p:nvPr>
            <p:ph type="dt" sz="half" idx="10"/>
          </p:nvPr>
        </p:nvSpPr>
        <p:spPr>
          <a:xfrm>
            <a:off x="495301" y="6356353"/>
            <a:ext cx="2311400" cy="365125"/>
          </a:xfrm>
        </p:spPr>
        <p:txBody>
          <a:bodyPr/>
          <a:lstStyle>
            <a:lvl1pPr>
              <a:defRPr sz="1000">
                <a:latin typeface="Verdana"/>
                <a:cs typeface="Verdana"/>
              </a:defRPr>
            </a:lvl1pPr>
          </a:lstStyle>
          <a:p>
            <a:fld id="{5D73BD9C-5B3E-45C2-A2E7-0D71E5FBD0AE}" type="datetime1">
              <a:rPr lang="da-DK" smtClean="0"/>
              <a:t>08-01-2020</a:t>
            </a:fld>
            <a:endParaRPr lang="da-DK" dirty="0"/>
          </a:p>
        </p:txBody>
      </p:sp>
      <p:pic>
        <p:nvPicPr>
          <p:cNvPr id="9" name="Billede 8"/>
          <p:cNvPicPr>
            <a:picLocks noChangeAspect="1"/>
          </p:cNvPicPr>
          <p:nvPr userDrawn="1"/>
        </p:nvPicPr>
        <p:blipFill>
          <a:blip r:embed="rId3"/>
          <a:stretch>
            <a:fillRect/>
          </a:stretch>
        </p:blipFill>
        <p:spPr>
          <a:xfrm>
            <a:off x="7947659" y="172658"/>
            <a:ext cx="1774825" cy="609600"/>
          </a:xfrm>
          <a:prstGeom prst="rect">
            <a:avLst/>
          </a:prstGeom>
        </p:spPr>
      </p:pic>
      <p:sp>
        <p:nvSpPr>
          <p:cNvPr id="6" name="Pladsholder til diasnummer 5"/>
          <p:cNvSpPr>
            <a:spLocks noGrp="1"/>
          </p:cNvSpPr>
          <p:nvPr>
            <p:ph type="sldNum" sz="quarter" idx="12"/>
          </p:nvPr>
        </p:nvSpPr>
        <p:spPr>
          <a:xfrm>
            <a:off x="1762360" y="6356353"/>
            <a:ext cx="2311400" cy="365125"/>
          </a:xfrm>
        </p:spPr>
        <p:txBody>
          <a:bodyPr/>
          <a:lstStyle>
            <a:lvl1pPr>
              <a:defRPr sz="1000">
                <a:latin typeface="Verdana"/>
                <a:cs typeface="Verdana"/>
              </a:defRPr>
            </a:lvl1pPr>
          </a:lstStyle>
          <a:p>
            <a:fld id="{AB560970-4675-7748-BE80-6FED24DE7B03}" type="slidenum">
              <a:rPr lang="da-DK" smtClean="0"/>
              <a:pPr/>
              <a:t>‹nr.›</a:t>
            </a:fld>
            <a:endParaRPr lang="da-DK" dirty="0"/>
          </a:p>
        </p:txBody>
      </p:sp>
      <p:pic>
        <p:nvPicPr>
          <p:cNvPr id="10" name="Billede 9" descr="EK5US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88586" y="5771380"/>
            <a:ext cx="3120000" cy="841446"/>
          </a:xfrm>
          <a:prstGeom prst="rect">
            <a:avLst/>
          </a:prstGeom>
        </p:spPr>
      </p:pic>
    </p:spTree>
    <p:extLst>
      <p:ext uri="{BB962C8B-B14F-4D97-AF65-F5344CB8AC3E}">
        <p14:creationId xmlns:p14="http://schemas.microsoft.com/office/powerpoint/2010/main" val="2940364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Afsnitsoverskrift">
    <p:spTree>
      <p:nvGrpSpPr>
        <p:cNvPr id="1" name=""/>
        <p:cNvGrpSpPr/>
        <p:nvPr/>
      </p:nvGrpSpPr>
      <p:grpSpPr>
        <a:xfrm>
          <a:off x="0" y="0"/>
          <a:ext cx="0" cy="0"/>
          <a:chOff x="0" y="0"/>
          <a:chExt cx="0" cy="0"/>
        </a:xfrm>
      </p:grpSpPr>
      <p:pic>
        <p:nvPicPr>
          <p:cNvPr id="3" name="Billede 2" descr="16-10WSV2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11186" y="1"/>
            <a:ext cx="10135873" cy="6912000"/>
          </a:xfrm>
          <a:prstGeom prst="rect">
            <a:avLst/>
          </a:prstGeom>
        </p:spPr>
      </p:pic>
      <p:sp>
        <p:nvSpPr>
          <p:cNvPr id="7" name="Pladsholder til dato 3"/>
          <p:cNvSpPr>
            <a:spLocks noGrp="1"/>
          </p:cNvSpPr>
          <p:nvPr>
            <p:ph type="dt" sz="half" idx="10"/>
          </p:nvPr>
        </p:nvSpPr>
        <p:spPr>
          <a:xfrm>
            <a:off x="495301" y="6356353"/>
            <a:ext cx="2311400" cy="365125"/>
          </a:xfrm>
        </p:spPr>
        <p:txBody>
          <a:bodyPr/>
          <a:lstStyle>
            <a:lvl1pPr>
              <a:defRPr sz="1000">
                <a:latin typeface="Verdana"/>
                <a:cs typeface="Verdana"/>
              </a:defRPr>
            </a:lvl1pPr>
          </a:lstStyle>
          <a:p>
            <a:fld id="{D70FFF46-6E93-412A-929A-95037C375BEA}" type="datetime1">
              <a:rPr lang="da-DK" smtClean="0"/>
              <a:t>08-01-2020</a:t>
            </a:fld>
            <a:endParaRPr lang="da-DK" dirty="0"/>
          </a:p>
        </p:txBody>
      </p:sp>
      <p:pic>
        <p:nvPicPr>
          <p:cNvPr id="9" name="Billede 8"/>
          <p:cNvPicPr>
            <a:picLocks noChangeAspect="1"/>
          </p:cNvPicPr>
          <p:nvPr userDrawn="1"/>
        </p:nvPicPr>
        <p:blipFill>
          <a:blip r:embed="rId3"/>
          <a:stretch>
            <a:fillRect/>
          </a:stretch>
        </p:blipFill>
        <p:spPr>
          <a:xfrm>
            <a:off x="7947659" y="172658"/>
            <a:ext cx="1774825" cy="609600"/>
          </a:xfrm>
          <a:prstGeom prst="rect">
            <a:avLst/>
          </a:prstGeom>
        </p:spPr>
      </p:pic>
      <p:sp>
        <p:nvSpPr>
          <p:cNvPr id="6" name="Pladsholder til diasnummer 5"/>
          <p:cNvSpPr>
            <a:spLocks noGrp="1"/>
          </p:cNvSpPr>
          <p:nvPr>
            <p:ph type="sldNum" sz="quarter" idx="12"/>
          </p:nvPr>
        </p:nvSpPr>
        <p:spPr>
          <a:xfrm>
            <a:off x="1762360" y="6356353"/>
            <a:ext cx="2311400" cy="365125"/>
          </a:xfrm>
        </p:spPr>
        <p:txBody>
          <a:bodyPr/>
          <a:lstStyle>
            <a:lvl1pPr>
              <a:defRPr sz="1000">
                <a:latin typeface="Verdana"/>
                <a:cs typeface="Verdana"/>
              </a:defRPr>
            </a:lvl1pPr>
          </a:lstStyle>
          <a:p>
            <a:fld id="{AB560970-4675-7748-BE80-6FED24DE7B03}" type="slidenum">
              <a:rPr lang="da-DK" smtClean="0"/>
              <a:pPr/>
              <a:t>‹nr.›</a:t>
            </a:fld>
            <a:endParaRPr lang="da-DK" dirty="0"/>
          </a:p>
        </p:txBody>
      </p:sp>
      <p:pic>
        <p:nvPicPr>
          <p:cNvPr id="10" name="Billede 9" descr="EK5US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88586" y="5771380"/>
            <a:ext cx="3120000" cy="841446"/>
          </a:xfrm>
          <a:prstGeom prst="rect">
            <a:avLst/>
          </a:prstGeom>
        </p:spPr>
      </p:pic>
    </p:spTree>
    <p:extLst>
      <p:ext uri="{BB962C8B-B14F-4D97-AF65-F5344CB8AC3E}">
        <p14:creationId xmlns:p14="http://schemas.microsoft.com/office/powerpoint/2010/main" val="10577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Afsnitsoverskrift">
    <p:spTree>
      <p:nvGrpSpPr>
        <p:cNvPr id="1" name=""/>
        <p:cNvGrpSpPr/>
        <p:nvPr/>
      </p:nvGrpSpPr>
      <p:grpSpPr>
        <a:xfrm>
          <a:off x="0" y="0"/>
          <a:ext cx="0" cy="0"/>
          <a:chOff x="0" y="0"/>
          <a:chExt cx="0" cy="0"/>
        </a:xfrm>
      </p:grpSpPr>
      <p:pic>
        <p:nvPicPr>
          <p:cNvPr id="3" name="Billede 2" descr="16-10WSV23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382" y="1"/>
            <a:ext cx="10135873" cy="6912000"/>
          </a:xfrm>
          <a:prstGeom prst="rect">
            <a:avLst/>
          </a:prstGeom>
        </p:spPr>
      </p:pic>
      <p:sp>
        <p:nvSpPr>
          <p:cNvPr id="7" name="Pladsholder til dato 3"/>
          <p:cNvSpPr>
            <a:spLocks noGrp="1"/>
          </p:cNvSpPr>
          <p:nvPr>
            <p:ph type="dt" sz="half" idx="10"/>
          </p:nvPr>
        </p:nvSpPr>
        <p:spPr>
          <a:xfrm>
            <a:off x="495301" y="6356353"/>
            <a:ext cx="2311400" cy="365125"/>
          </a:xfrm>
        </p:spPr>
        <p:txBody>
          <a:bodyPr/>
          <a:lstStyle>
            <a:lvl1pPr>
              <a:defRPr sz="1000">
                <a:latin typeface="Verdana"/>
                <a:cs typeface="Verdana"/>
              </a:defRPr>
            </a:lvl1pPr>
          </a:lstStyle>
          <a:p>
            <a:fld id="{FF23AA47-E3E9-4556-829F-3AB3622BDE1E}" type="datetime1">
              <a:rPr lang="da-DK" smtClean="0"/>
              <a:t>08-01-2020</a:t>
            </a:fld>
            <a:endParaRPr lang="da-DK" dirty="0"/>
          </a:p>
        </p:txBody>
      </p:sp>
      <p:pic>
        <p:nvPicPr>
          <p:cNvPr id="9" name="Billede 8"/>
          <p:cNvPicPr>
            <a:picLocks noChangeAspect="1"/>
          </p:cNvPicPr>
          <p:nvPr userDrawn="1"/>
        </p:nvPicPr>
        <p:blipFill>
          <a:blip r:embed="rId3"/>
          <a:stretch>
            <a:fillRect/>
          </a:stretch>
        </p:blipFill>
        <p:spPr>
          <a:xfrm>
            <a:off x="7947659" y="172658"/>
            <a:ext cx="1774825" cy="609600"/>
          </a:xfrm>
          <a:prstGeom prst="rect">
            <a:avLst/>
          </a:prstGeom>
        </p:spPr>
      </p:pic>
      <p:sp>
        <p:nvSpPr>
          <p:cNvPr id="6" name="Pladsholder til diasnummer 5"/>
          <p:cNvSpPr>
            <a:spLocks noGrp="1"/>
          </p:cNvSpPr>
          <p:nvPr>
            <p:ph type="sldNum" sz="quarter" idx="12"/>
          </p:nvPr>
        </p:nvSpPr>
        <p:spPr>
          <a:xfrm>
            <a:off x="1762360" y="6356353"/>
            <a:ext cx="2311400" cy="365125"/>
          </a:xfrm>
        </p:spPr>
        <p:txBody>
          <a:bodyPr/>
          <a:lstStyle>
            <a:lvl1pPr>
              <a:defRPr sz="1000">
                <a:latin typeface="Verdana"/>
                <a:cs typeface="Verdana"/>
              </a:defRPr>
            </a:lvl1pPr>
          </a:lstStyle>
          <a:p>
            <a:fld id="{AB560970-4675-7748-BE80-6FED24DE7B03}" type="slidenum">
              <a:rPr lang="da-DK" smtClean="0"/>
              <a:pPr/>
              <a:t>‹nr.›</a:t>
            </a:fld>
            <a:endParaRPr lang="da-DK" dirty="0"/>
          </a:p>
        </p:txBody>
      </p:sp>
      <p:pic>
        <p:nvPicPr>
          <p:cNvPr id="10" name="Billede 9" descr="EK5US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88586" y="5771380"/>
            <a:ext cx="3120000" cy="841446"/>
          </a:xfrm>
          <a:prstGeom prst="rect">
            <a:avLst/>
          </a:prstGeom>
        </p:spPr>
      </p:pic>
    </p:spTree>
    <p:extLst>
      <p:ext uri="{BB962C8B-B14F-4D97-AF65-F5344CB8AC3E}">
        <p14:creationId xmlns:p14="http://schemas.microsoft.com/office/powerpoint/2010/main" val="1242206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E305D04B-99E4-4421-8DE4-1A53FD3D5767}" type="datetime1">
              <a:rPr lang="da-DK" smtClean="0"/>
              <a:t>08-01-2020</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4E081F7D-BD8A-574E-B27B-56432C5F0A78}" type="slidenum">
              <a:rPr lang="da-DK" smtClean="0"/>
              <a:t>‹nr.›</a:t>
            </a:fld>
            <a:endParaRPr lang="da-DK"/>
          </a:p>
        </p:txBody>
      </p:sp>
    </p:spTree>
    <p:extLst>
      <p:ext uri="{BB962C8B-B14F-4D97-AF65-F5344CB8AC3E}">
        <p14:creationId xmlns:p14="http://schemas.microsoft.com/office/powerpoint/2010/main" val="341488779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s">
    <p:spTree>
      <p:nvGrpSpPr>
        <p:cNvPr id="1" name=""/>
        <p:cNvGrpSpPr/>
        <p:nvPr/>
      </p:nvGrpSpPr>
      <p:grpSpPr>
        <a:xfrm>
          <a:off x="0" y="0"/>
          <a:ext cx="0" cy="0"/>
          <a:chOff x="0" y="0"/>
          <a:chExt cx="0" cy="0"/>
        </a:xfrm>
      </p:grpSpPr>
      <p:pic>
        <p:nvPicPr>
          <p:cNvPr id="12" name="Billede 11" descr="16-10WS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2658"/>
            <a:ext cx="9906000" cy="6755242"/>
          </a:xfrm>
          <a:prstGeom prst="rect">
            <a:avLst/>
          </a:prstGeom>
        </p:spPr>
      </p:pic>
      <p:sp>
        <p:nvSpPr>
          <p:cNvPr id="4" name="Pladsholder til dato 3"/>
          <p:cNvSpPr>
            <a:spLocks noGrp="1"/>
          </p:cNvSpPr>
          <p:nvPr>
            <p:ph type="dt" sz="half" idx="10"/>
          </p:nvPr>
        </p:nvSpPr>
        <p:spPr/>
        <p:txBody>
          <a:bodyPr/>
          <a:lstStyle>
            <a:lvl1pPr>
              <a:defRPr sz="1000">
                <a:latin typeface="Verdana"/>
                <a:cs typeface="Verdana"/>
              </a:defRPr>
            </a:lvl1pPr>
          </a:lstStyle>
          <a:p>
            <a:fld id="{BD92C135-54E5-4C1C-8F00-2726559A3B41}" type="datetime1">
              <a:rPr lang="da-DK" smtClean="0"/>
              <a:t>08-01-2020</a:t>
            </a:fld>
            <a:endParaRPr lang="da-DK" dirty="0"/>
          </a:p>
        </p:txBody>
      </p:sp>
      <p:sp>
        <p:nvSpPr>
          <p:cNvPr id="6" name="Pladsholder til diasnummer 5"/>
          <p:cNvSpPr>
            <a:spLocks noGrp="1"/>
          </p:cNvSpPr>
          <p:nvPr>
            <p:ph type="sldNum" sz="quarter" idx="12"/>
          </p:nvPr>
        </p:nvSpPr>
        <p:spPr>
          <a:xfrm>
            <a:off x="1762360" y="6356353"/>
            <a:ext cx="2311400" cy="365125"/>
          </a:xfrm>
        </p:spPr>
        <p:txBody>
          <a:bodyPr/>
          <a:lstStyle>
            <a:lvl1pPr>
              <a:defRPr sz="1000">
                <a:latin typeface="Verdana"/>
                <a:cs typeface="Verdana"/>
              </a:defRPr>
            </a:lvl1pPr>
          </a:lstStyle>
          <a:p>
            <a:fld id="{AB560970-4675-7748-BE80-6FED24DE7B03}" type="slidenum">
              <a:rPr lang="da-DK" smtClean="0"/>
              <a:pPr/>
              <a:t>‹nr.›</a:t>
            </a:fld>
            <a:endParaRPr lang="da-DK" dirty="0"/>
          </a:p>
        </p:txBody>
      </p:sp>
      <p:pic>
        <p:nvPicPr>
          <p:cNvPr id="13" name="Billede 12"/>
          <p:cNvPicPr>
            <a:picLocks noChangeAspect="1"/>
          </p:cNvPicPr>
          <p:nvPr userDrawn="1"/>
        </p:nvPicPr>
        <p:blipFill>
          <a:blip r:embed="rId3"/>
          <a:stretch>
            <a:fillRect/>
          </a:stretch>
        </p:blipFill>
        <p:spPr>
          <a:xfrm>
            <a:off x="8131175" y="172658"/>
            <a:ext cx="1774825" cy="609600"/>
          </a:xfrm>
          <a:prstGeom prst="rect">
            <a:avLst/>
          </a:prstGeom>
        </p:spPr>
      </p:pic>
      <p:pic>
        <p:nvPicPr>
          <p:cNvPr id="7" name="Billede 6"/>
          <p:cNvPicPr>
            <a:picLocks noChangeAspect="1"/>
          </p:cNvPicPr>
          <p:nvPr userDrawn="1"/>
        </p:nvPicPr>
        <p:blipFill>
          <a:blip r:embed="rId4"/>
          <a:stretch>
            <a:fillRect/>
          </a:stretch>
        </p:blipFill>
        <p:spPr>
          <a:xfrm>
            <a:off x="475383" y="2048010"/>
            <a:ext cx="9396942" cy="3093720"/>
          </a:xfrm>
          <a:prstGeom prst="rect">
            <a:avLst/>
          </a:prstGeom>
        </p:spPr>
      </p:pic>
    </p:spTree>
    <p:extLst>
      <p:ext uri="{BB962C8B-B14F-4D97-AF65-F5344CB8AC3E}">
        <p14:creationId xmlns:p14="http://schemas.microsoft.com/office/powerpoint/2010/main" val="2471983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eldias">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2"/>
          <a:stretch>
            <a:fillRect/>
          </a:stretch>
        </p:blipFill>
        <p:spPr>
          <a:xfrm>
            <a:off x="1" y="0"/>
            <a:ext cx="9919897" cy="6927900"/>
          </a:xfrm>
          <a:prstGeom prst="rect">
            <a:avLst/>
          </a:prstGeom>
        </p:spPr>
      </p:pic>
      <p:sp>
        <p:nvSpPr>
          <p:cNvPr id="4" name="Pladsholder til dato 3"/>
          <p:cNvSpPr>
            <a:spLocks noGrp="1"/>
          </p:cNvSpPr>
          <p:nvPr>
            <p:ph type="dt" sz="half" idx="10"/>
          </p:nvPr>
        </p:nvSpPr>
        <p:spPr/>
        <p:txBody>
          <a:bodyPr/>
          <a:lstStyle>
            <a:lvl1pPr>
              <a:defRPr sz="1000">
                <a:solidFill>
                  <a:schemeClr val="bg1"/>
                </a:solidFill>
                <a:latin typeface="Verdana"/>
                <a:cs typeface="Verdana"/>
              </a:defRPr>
            </a:lvl1pPr>
          </a:lstStyle>
          <a:p>
            <a:fld id="{8575C5EB-B57A-4429-80AB-5B196341ECD1}" type="datetime1">
              <a:rPr lang="da-DK" smtClean="0"/>
              <a:t>08-01-2020</a:t>
            </a:fld>
            <a:endParaRPr lang="da-DK" dirty="0"/>
          </a:p>
        </p:txBody>
      </p:sp>
      <p:sp>
        <p:nvSpPr>
          <p:cNvPr id="6" name="Pladsholder til diasnummer 5"/>
          <p:cNvSpPr>
            <a:spLocks noGrp="1"/>
          </p:cNvSpPr>
          <p:nvPr>
            <p:ph type="sldNum" sz="quarter" idx="12"/>
          </p:nvPr>
        </p:nvSpPr>
        <p:spPr>
          <a:xfrm>
            <a:off x="1762360" y="6356353"/>
            <a:ext cx="2311400" cy="365125"/>
          </a:xfrm>
        </p:spPr>
        <p:txBody>
          <a:bodyPr/>
          <a:lstStyle>
            <a:lvl1pPr>
              <a:defRPr sz="1000">
                <a:solidFill>
                  <a:schemeClr val="bg1"/>
                </a:solidFill>
                <a:latin typeface="Verdana"/>
                <a:cs typeface="Verdana"/>
              </a:defRPr>
            </a:lvl1pPr>
          </a:lstStyle>
          <a:p>
            <a:fld id="{AB560970-4675-7748-BE80-6FED24DE7B03}" type="slidenum">
              <a:rPr lang="da-DK" smtClean="0"/>
              <a:pPr/>
              <a:t>‹nr.›</a:t>
            </a:fld>
            <a:endParaRPr lang="da-DK" dirty="0"/>
          </a:p>
        </p:txBody>
      </p:sp>
      <p:pic>
        <p:nvPicPr>
          <p:cNvPr id="9" name="Billede 8"/>
          <p:cNvPicPr>
            <a:picLocks noChangeAspect="1"/>
          </p:cNvPicPr>
          <p:nvPr userDrawn="1"/>
        </p:nvPicPr>
        <p:blipFill>
          <a:blip r:embed="rId3"/>
          <a:stretch>
            <a:fillRect/>
          </a:stretch>
        </p:blipFill>
        <p:spPr>
          <a:xfrm>
            <a:off x="7947659" y="172658"/>
            <a:ext cx="1774825" cy="609600"/>
          </a:xfrm>
          <a:prstGeom prst="rect">
            <a:avLst/>
          </a:prstGeom>
        </p:spPr>
      </p:pic>
      <p:pic>
        <p:nvPicPr>
          <p:cNvPr id="10" name="Billede 9"/>
          <p:cNvPicPr>
            <a:picLocks noChangeAspect="1"/>
          </p:cNvPicPr>
          <p:nvPr userDrawn="1"/>
        </p:nvPicPr>
        <p:blipFill>
          <a:blip r:embed="rId4"/>
          <a:stretch>
            <a:fillRect/>
          </a:stretch>
        </p:blipFill>
        <p:spPr>
          <a:xfrm>
            <a:off x="-575040" y="1573108"/>
            <a:ext cx="11579358" cy="3546841"/>
          </a:xfrm>
          <a:prstGeom prst="rect">
            <a:avLst/>
          </a:prstGeom>
        </p:spPr>
      </p:pic>
    </p:spTree>
    <p:extLst>
      <p:ext uri="{BB962C8B-B14F-4D97-AF65-F5344CB8AC3E}">
        <p14:creationId xmlns:p14="http://schemas.microsoft.com/office/powerpoint/2010/main" val="2395109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eldias">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2"/>
          <a:stretch>
            <a:fillRect/>
          </a:stretch>
        </p:blipFill>
        <p:spPr>
          <a:xfrm>
            <a:off x="1" y="0"/>
            <a:ext cx="9919897" cy="6927900"/>
          </a:xfrm>
          <a:prstGeom prst="rect">
            <a:avLst/>
          </a:prstGeom>
        </p:spPr>
      </p:pic>
      <p:sp>
        <p:nvSpPr>
          <p:cNvPr id="4" name="Pladsholder til dato 3"/>
          <p:cNvSpPr>
            <a:spLocks noGrp="1"/>
          </p:cNvSpPr>
          <p:nvPr>
            <p:ph type="dt" sz="half" idx="10"/>
          </p:nvPr>
        </p:nvSpPr>
        <p:spPr/>
        <p:txBody>
          <a:bodyPr/>
          <a:lstStyle>
            <a:lvl1pPr>
              <a:defRPr sz="1000">
                <a:solidFill>
                  <a:schemeClr val="bg1"/>
                </a:solidFill>
                <a:latin typeface="Verdana"/>
                <a:cs typeface="Verdana"/>
              </a:defRPr>
            </a:lvl1pPr>
          </a:lstStyle>
          <a:p>
            <a:fld id="{DC88076B-8396-46C4-A041-1A82525D6B91}" type="datetime1">
              <a:rPr lang="da-DK" smtClean="0"/>
              <a:t>08-01-2020</a:t>
            </a:fld>
            <a:endParaRPr lang="da-DK" dirty="0"/>
          </a:p>
        </p:txBody>
      </p:sp>
      <p:sp>
        <p:nvSpPr>
          <p:cNvPr id="6" name="Pladsholder til diasnummer 5"/>
          <p:cNvSpPr>
            <a:spLocks noGrp="1"/>
          </p:cNvSpPr>
          <p:nvPr>
            <p:ph type="sldNum" sz="quarter" idx="12"/>
          </p:nvPr>
        </p:nvSpPr>
        <p:spPr>
          <a:xfrm>
            <a:off x="1762360" y="6356353"/>
            <a:ext cx="2311400" cy="365125"/>
          </a:xfrm>
        </p:spPr>
        <p:txBody>
          <a:bodyPr/>
          <a:lstStyle>
            <a:lvl1pPr>
              <a:defRPr sz="1000">
                <a:solidFill>
                  <a:schemeClr val="bg1"/>
                </a:solidFill>
                <a:latin typeface="Verdana"/>
                <a:cs typeface="Verdana"/>
              </a:defRPr>
            </a:lvl1pPr>
          </a:lstStyle>
          <a:p>
            <a:fld id="{AB560970-4675-7748-BE80-6FED24DE7B03}" type="slidenum">
              <a:rPr lang="da-DK" smtClean="0"/>
              <a:pPr/>
              <a:t>‹nr.›</a:t>
            </a:fld>
            <a:endParaRPr lang="da-DK" dirty="0"/>
          </a:p>
        </p:txBody>
      </p:sp>
      <p:pic>
        <p:nvPicPr>
          <p:cNvPr id="9" name="Billede 8"/>
          <p:cNvPicPr>
            <a:picLocks noChangeAspect="1"/>
          </p:cNvPicPr>
          <p:nvPr userDrawn="1"/>
        </p:nvPicPr>
        <p:blipFill>
          <a:blip r:embed="rId3"/>
          <a:stretch>
            <a:fillRect/>
          </a:stretch>
        </p:blipFill>
        <p:spPr>
          <a:xfrm>
            <a:off x="7947659" y="172658"/>
            <a:ext cx="1774825" cy="609600"/>
          </a:xfrm>
          <a:prstGeom prst="rect">
            <a:avLst/>
          </a:prstGeom>
        </p:spPr>
      </p:pic>
      <p:pic>
        <p:nvPicPr>
          <p:cNvPr id="7" name="Billede 6" descr="EK5US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88586" y="5771380"/>
            <a:ext cx="3120000" cy="841446"/>
          </a:xfrm>
          <a:prstGeom prst="rect">
            <a:avLst/>
          </a:prstGeom>
        </p:spPr>
      </p:pic>
    </p:spTree>
    <p:extLst>
      <p:ext uri="{BB962C8B-B14F-4D97-AF65-F5344CB8AC3E}">
        <p14:creationId xmlns:p14="http://schemas.microsoft.com/office/powerpoint/2010/main" val="2433320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dias">
    <p:spTree>
      <p:nvGrpSpPr>
        <p:cNvPr id="1" name=""/>
        <p:cNvGrpSpPr/>
        <p:nvPr/>
      </p:nvGrpSpPr>
      <p:grpSpPr>
        <a:xfrm>
          <a:off x="0" y="0"/>
          <a:ext cx="0" cy="0"/>
          <a:chOff x="0" y="0"/>
          <a:chExt cx="0" cy="0"/>
        </a:xfrm>
      </p:grpSpPr>
      <p:pic>
        <p:nvPicPr>
          <p:cNvPr id="2" name="Billede 1" descr="16-10WSV.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179" y="1"/>
            <a:ext cx="10135873" cy="6912000"/>
          </a:xfrm>
          <a:prstGeom prst="rect">
            <a:avLst/>
          </a:prstGeom>
        </p:spPr>
      </p:pic>
      <p:pic>
        <p:nvPicPr>
          <p:cNvPr id="9" name="Billede 8"/>
          <p:cNvPicPr>
            <a:picLocks noChangeAspect="1"/>
          </p:cNvPicPr>
          <p:nvPr userDrawn="1"/>
        </p:nvPicPr>
        <p:blipFill>
          <a:blip r:embed="rId3"/>
          <a:stretch>
            <a:fillRect/>
          </a:stretch>
        </p:blipFill>
        <p:spPr>
          <a:xfrm>
            <a:off x="7947659" y="172658"/>
            <a:ext cx="1774825" cy="609600"/>
          </a:xfrm>
          <a:prstGeom prst="rect">
            <a:avLst/>
          </a:prstGeom>
        </p:spPr>
      </p:pic>
      <p:sp>
        <p:nvSpPr>
          <p:cNvPr id="4" name="Pladsholder til dato 3"/>
          <p:cNvSpPr>
            <a:spLocks noGrp="1"/>
          </p:cNvSpPr>
          <p:nvPr>
            <p:ph type="dt" sz="half" idx="10"/>
          </p:nvPr>
        </p:nvSpPr>
        <p:spPr/>
        <p:txBody>
          <a:bodyPr/>
          <a:lstStyle>
            <a:lvl1pPr>
              <a:defRPr sz="1000">
                <a:latin typeface="Verdana"/>
                <a:cs typeface="Verdana"/>
              </a:defRPr>
            </a:lvl1pPr>
          </a:lstStyle>
          <a:p>
            <a:fld id="{550C6571-F56E-4508-9417-96C109ED86FB}" type="datetime1">
              <a:rPr lang="da-DK" smtClean="0"/>
              <a:t>08-01-2020</a:t>
            </a:fld>
            <a:endParaRPr lang="da-DK" dirty="0"/>
          </a:p>
        </p:txBody>
      </p:sp>
      <p:sp>
        <p:nvSpPr>
          <p:cNvPr id="6" name="Pladsholder til diasnummer 5"/>
          <p:cNvSpPr>
            <a:spLocks noGrp="1"/>
          </p:cNvSpPr>
          <p:nvPr>
            <p:ph type="sldNum" sz="quarter" idx="12"/>
          </p:nvPr>
        </p:nvSpPr>
        <p:spPr>
          <a:xfrm>
            <a:off x="1762360" y="6356353"/>
            <a:ext cx="2311400" cy="365125"/>
          </a:xfrm>
        </p:spPr>
        <p:txBody>
          <a:bodyPr/>
          <a:lstStyle>
            <a:lvl1pPr>
              <a:defRPr sz="1000">
                <a:latin typeface="Verdana"/>
                <a:cs typeface="Verdana"/>
              </a:defRPr>
            </a:lvl1pPr>
          </a:lstStyle>
          <a:p>
            <a:fld id="{AB560970-4675-7748-BE80-6FED24DE7B03}" type="slidenum">
              <a:rPr lang="da-DK" smtClean="0"/>
              <a:pPr/>
              <a:t>‹nr.›</a:t>
            </a:fld>
            <a:endParaRPr lang="da-DK" dirty="0"/>
          </a:p>
        </p:txBody>
      </p:sp>
      <p:pic>
        <p:nvPicPr>
          <p:cNvPr id="7" name="Billede 6" descr="EK5US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88586" y="5771380"/>
            <a:ext cx="3120000" cy="841446"/>
          </a:xfrm>
          <a:prstGeom prst="rect">
            <a:avLst/>
          </a:prstGeom>
        </p:spPr>
      </p:pic>
    </p:spTree>
    <p:extLst>
      <p:ext uri="{BB962C8B-B14F-4D97-AF65-F5344CB8AC3E}">
        <p14:creationId xmlns:p14="http://schemas.microsoft.com/office/powerpoint/2010/main" val="1960391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eldias">
    <p:spTree>
      <p:nvGrpSpPr>
        <p:cNvPr id="1" name=""/>
        <p:cNvGrpSpPr/>
        <p:nvPr/>
      </p:nvGrpSpPr>
      <p:grpSpPr>
        <a:xfrm>
          <a:off x="0" y="0"/>
          <a:ext cx="0" cy="0"/>
          <a:chOff x="0" y="0"/>
          <a:chExt cx="0" cy="0"/>
        </a:xfrm>
      </p:grpSpPr>
      <p:pic>
        <p:nvPicPr>
          <p:cNvPr id="3" name="Billede 2" descr="16-10WS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0135873" cy="6912000"/>
          </a:xfrm>
          <a:prstGeom prst="rect">
            <a:avLst/>
          </a:prstGeom>
        </p:spPr>
      </p:pic>
      <p:pic>
        <p:nvPicPr>
          <p:cNvPr id="9" name="Billede 8"/>
          <p:cNvPicPr>
            <a:picLocks noChangeAspect="1"/>
          </p:cNvPicPr>
          <p:nvPr userDrawn="1"/>
        </p:nvPicPr>
        <p:blipFill>
          <a:blip r:embed="rId3"/>
          <a:stretch>
            <a:fillRect/>
          </a:stretch>
        </p:blipFill>
        <p:spPr>
          <a:xfrm>
            <a:off x="7947659" y="172658"/>
            <a:ext cx="1774825" cy="609600"/>
          </a:xfrm>
          <a:prstGeom prst="rect">
            <a:avLst/>
          </a:prstGeom>
        </p:spPr>
      </p:pic>
      <p:sp>
        <p:nvSpPr>
          <p:cNvPr id="4" name="Pladsholder til dato 3"/>
          <p:cNvSpPr>
            <a:spLocks noGrp="1"/>
          </p:cNvSpPr>
          <p:nvPr>
            <p:ph type="dt" sz="half" idx="10"/>
          </p:nvPr>
        </p:nvSpPr>
        <p:spPr/>
        <p:txBody>
          <a:bodyPr/>
          <a:lstStyle>
            <a:lvl1pPr>
              <a:defRPr sz="1000">
                <a:latin typeface="Verdana"/>
                <a:cs typeface="Verdana"/>
              </a:defRPr>
            </a:lvl1pPr>
          </a:lstStyle>
          <a:p>
            <a:fld id="{CC9A5DBB-B61B-4566-974E-0270D7F17558}" type="datetime1">
              <a:rPr lang="da-DK" smtClean="0"/>
              <a:t>08-01-2020</a:t>
            </a:fld>
            <a:endParaRPr lang="da-DK" dirty="0"/>
          </a:p>
        </p:txBody>
      </p:sp>
      <p:sp>
        <p:nvSpPr>
          <p:cNvPr id="6" name="Pladsholder til diasnummer 5"/>
          <p:cNvSpPr>
            <a:spLocks noGrp="1"/>
          </p:cNvSpPr>
          <p:nvPr>
            <p:ph type="sldNum" sz="quarter" idx="12"/>
          </p:nvPr>
        </p:nvSpPr>
        <p:spPr>
          <a:xfrm>
            <a:off x="1762360" y="6356353"/>
            <a:ext cx="2311400" cy="365125"/>
          </a:xfrm>
        </p:spPr>
        <p:txBody>
          <a:bodyPr/>
          <a:lstStyle>
            <a:lvl1pPr>
              <a:defRPr sz="1000">
                <a:latin typeface="Verdana"/>
                <a:cs typeface="Verdana"/>
              </a:defRPr>
            </a:lvl1pPr>
          </a:lstStyle>
          <a:p>
            <a:fld id="{AB560970-4675-7748-BE80-6FED24DE7B03}" type="slidenum">
              <a:rPr lang="da-DK" smtClean="0"/>
              <a:pPr/>
              <a:t>‹nr.›</a:t>
            </a:fld>
            <a:endParaRPr lang="da-DK" dirty="0"/>
          </a:p>
        </p:txBody>
      </p:sp>
      <p:pic>
        <p:nvPicPr>
          <p:cNvPr id="7" name="Billede 6" descr="EK5US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88586" y="5771380"/>
            <a:ext cx="3120000" cy="841446"/>
          </a:xfrm>
          <a:prstGeom prst="rect">
            <a:avLst/>
          </a:prstGeom>
        </p:spPr>
      </p:pic>
    </p:spTree>
    <p:extLst>
      <p:ext uri="{BB962C8B-B14F-4D97-AF65-F5344CB8AC3E}">
        <p14:creationId xmlns:p14="http://schemas.microsoft.com/office/powerpoint/2010/main" val="2718891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eldias">
    <p:spTree>
      <p:nvGrpSpPr>
        <p:cNvPr id="1" name=""/>
        <p:cNvGrpSpPr/>
        <p:nvPr/>
      </p:nvGrpSpPr>
      <p:grpSpPr>
        <a:xfrm>
          <a:off x="0" y="0"/>
          <a:ext cx="0" cy="0"/>
          <a:chOff x="0" y="0"/>
          <a:chExt cx="0" cy="0"/>
        </a:xfrm>
      </p:grpSpPr>
      <p:pic>
        <p:nvPicPr>
          <p:cNvPr id="3" name="Billede 2" descr="16-10WSV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023" y="-223816"/>
            <a:ext cx="10452615" cy="7127999"/>
          </a:xfrm>
          <a:prstGeom prst="rect">
            <a:avLst/>
          </a:prstGeom>
        </p:spPr>
      </p:pic>
      <p:pic>
        <p:nvPicPr>
          <p:cNvPr id="9" name="Billede 8"/>
          <p:cNvPicPr>
            <a:picLocks noChangeAspect="1"/>
          </p:cNvPicPr>
          <p:nvPr userDrawn="1"/>
        </p:nvPicPr>
        <p:blipFill>
          <a:blip r:embed="rId3"/>
          <a:stretch>
            <a:fillRect/>
          </a:stretch>
        </p:blipFill>
        <p:spPr>
          <a:xfrm>
            <a:off x="7947659" y="172658"/>
            <a:ext cx="1774825" cy="609600"/>
          </a:xfrm>
          <a:prstGeom prst="rect">
            <a:avLst/>
          </a:prstGeom>
        </p:spPr>
      </p:pic>
      <p:sp>
        <p:nvSpPr>
          <p:cNvPr id="4" name="Pladsholder til dato 3"/>
          <p:cNvSpPr>
            <a:spLocks noGrp="1"/>
          </p:cNvSpPr>
          <p:nvPr>
            <p:ph type="dt" sz="half" idx="10"/>
          </p:nvPr>
        </p:nvSpPr>
        <p:spPr/>
        <p:txBody>
          <a:bodyPr/>
          <a:lstStyle>
            <a:lvl1pPr>
              <a:defRPr sz="1000">
                <a:latin typeface="Verdana"/>
                <a:cs typeface="Verdana"/>
              </a:defRPr>
            </a:lvl1pPr>
          </a:lstStyle>
          <a:p>
            <a:fld id="{2575D856-6EB6-4FED-A261-6CECAFA2E7EF}" type="datetime1">
              <a:rPr lang="da-DK" smtClean="0"/>
              <a:t>08-01-2020</a:t>
            </a:fld>
            <a:endParaRPr lang="da-DK" dirty="0"/>
          </a:p>
        </p:txBody>
      </p:sp>
      <p:sp>
        <p:nvSpPr>
          <p:cNvPr id="6" name="Pladsholder til diasnummer 5"/>
          <p:cNvSpPr>
            <a:spLocks noGrp="1"/>
          </p:cNvSpPr>
          <p:nvPr>
            <p:ph type="sldNum" sz="quarter" idx="12"/>
          </p:nvPr>
        </p:nvSpPr>
        <p:spPr>
          <a:xfrm>
            <a:off x="1762360" y="6356353"/>
            <a:ext cx="2311400" cy="365125"/>
          </a:xfrm>
        </p:spPr>
        <p:txBody>
          <a:bodyPr/>
          <a:lstStyle>
            <a:lvl1pPr>
              <a:defRPr sz="1000">
                <a:latin typeface="Verdana"/>
                <a:cs typeface="Verdana"/>
              </a:defRPr>
            </a:lvl1pPr>
          </a:lstStyle>
          <a:p>
            <a:fld id="{AB560970-4675-7748-BE80-6FED24DE7B03}" type="slidenum">
              <a:rPr lang="da-DK" smtClean="0"/>
              <a:pPr/>
              <a:t>‹nr.›</a:t>
            </a:fld>
            <a:endParaRPr lang="da-DK" dirty="0"/>
          </a:p>
        </p:txBody>
      </p:sp>
      <p:pic>
        <p:nvPicPr>
          <p:cNvPr id="7" name="Billede 6" descr="EK5US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88586" y="5771380"/>
            <a:ext cx="3120000" cy="841446"/>
          </a:xfrm>
          <a:prstGeom prst="rect">
            <a:avLst/>
          </a:prstGeom>
        </p:spPr>
      </p:pic>
    </p:spTree>
    <p:extLst>
      <p:ext uri="{BB962C8B-B14F-4D97-AF65-F5344CB8AC3E}">
        <p14:creationId xmlns:p14="http://schemas.microsoft.com/office/powerpoint/2010/main" val="1940056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eldias">
    <p:spTree>
      <p:nvGrpSpPr>
        <p:cNvPr id="1" name=""/>
        <p:cNvGrpSpPr/>
        <p:nvPr/>
      </p:nvGrpSpPr>
      <p:grpSpPr>
        <a:xfrm>
          <a:off x="0" y="0"/>
          <a:ext cx="0" cy="0"/>
          <a:chOff x="0" y="0"/>
          <a:chExt cx="0" cy="0"/>
        </a:xfrm>
      </p:grpSpPr>
      <p:pic>
        <p:nvPicPr>
          <p:cNvPr id="8" name="Billede 7" descr="16-10WS.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906000" cy="6868800"/>
          </a:xfrm>
          <a:prstGeom prst="rect">
            <a:avLst/>
          </a:prstGeom>
        </p:spPr>
      </p:pic>
      <p:pic>
        <p:nvPicPr>
          <p:cNvPr id="9" name="Billede 8"/>
          <p:cNvPicPr>
            <a:picLocks noChangeAspect="1"/>
          </p:cNvPicPr>
          <p:nvPr userDrawn="1"/>
        </p:nvPicPr>
        <p:blipFill>
          <a:blip r:embed="rId3"/>
          <a:stretch>
            <a:fillRect/>
          </a:stretch>
        </p:blipFill>
        <p:spPr>
          <a:xfrm>
            <a:off x="7947659" y="172658"/>
            <a:ext cx="1774825" cy="609600"/>
          </a:xfrm>
          <a:prstGeom prst="rect">
            <a:avLst/>
          </a:prstGeom>
        </p:spPr>
      </p:pic>
      <p:sp>
        <p:nvSpPr>
          <p:cNvPr id="4" name="Pladsholder til dato 3"/>
          <p:cNvSpPr>
            <a:spLocks noGrp="1"/>
          </p:cNvSpPr>
          <p:nvPr>
            <p:ph type="dt" sz="half" idx="10"/>
          </p:nvPr>
        </p:nvSpPr>
        <p:spPr/>
        <p:txBody>
          <a:bodyPr/>
          <a:lstStyle>
            <a:lvl1pPr>
              <a:defRPr sz="1000">
                <a:latin typeface="Verdana"/>
                <a:cs typeface="Verdana"/>
              </a:defRPr>
            </a:lvl1pPr>
          </a:lstStyle>
          <a:p>
            <a:fld id="{EB37BD97-D428-4DA2-B89E-3EDD8BCCC40B}" type="datetime1">
              <a:rPr lang="da-DK" smtClean="0"/>
              <a:t>08-01-2020</a:t>
            </a:fld>
            <a:endParaRPr lang="da-DK" dirty="0"/>
          </a:p>
        </p:txBody>
      </p:sp>
      <p:sp>
        <p:nvSpPr>
          <p:cNvPr id="6" name="Pladsholder til diasnummer 5"/>
          <p:cNvSpPr>
            <a:spLocks noGrp="1"/>
          </p:cNvSpPr>
          <p:nvPr>
            <p:ph type="sldNum" sz="quarter" idx="12"/>
          </p:nvPr>
        </p:nvSpPr>
        <p:spPr>
          <a:xfrm>
            <a:off x="1762360" y="6356353"/>
            <a:ext cx="2311400" cy="365125"/>
          </a:xfrm>
        </p:spPr>
        <p:txBody>
          <a:bodyPr/>
          <a:lstStyle>
            <a:lvl1pPr>
              <a:defRPr sz="1000">
                <a:latin typeface="Verdana"/>
                <a:cs typeface="Verdana"/>
              </a:defRPr>
            </a:lvl1pPr>
          </a:lstStyle>
          <a:p>
            <a:fld id="{AB560970-4675-7748-BE80-6FED24DE7B03}" type="slidenum">
              <a:rPr lang="da-DK" smtClean="0"/>
              <a:pPr/>
              <a:t>‹nr.›</a:t>
            </a:fld>
            <a:endParaRPr lang="da-DK" dirty="0"/>
          </a:p>
        </p:txBody>
      </p:sp>
      <p:pic>
        <p:nvPicPr>
          <p:cNvPr id="7" name="Billede 6" descr="EK5US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88586" y="5771380"/>
            <a:ext cx="3120000" cy="841446"/>
          </a:xfrm>
          <a:prstGeom prst="rect">
            <a:avLst/>
          </a:prstGeom>
        </p:spPr>
      </p:pic>
    </p:spTree>
    <p:extLst>
      <p:ext uri="{BB962C8B-B14F-4D97-AF65-F5344CB8AC3E}">
        <p14:creationId xmlns:p14="http://schemas.microsoft.com/office/powerpoint/2010/main" val="727182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pic>
        <p:nvPicPr>
          <p:cNvPr id="10" name="Billede 9" descr="16-10WS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408" y="1"/>
            <a:ext cx="9984000" cy="6912000"/>
          </a:xfrm>
          <a:prstGeom prst="rect">
            <a:avLst/>
          </a:prstGeom>
        </p:spPr>
      </p:pic>
      <p:sp>
        <p:nvSpPr>
          <p:cNvPr id="7" name="Pladsholder til dato 3"/>
          <p:cNvSpPr>
            <a:spLocks noGrp="1"/>
          </p:cNvSpPr>
          <p:nvPr>
            <p:ph type="dt" sz="half" idx="10"/>
          </p:nvPr>
        </p:nvSpPr>
        <p:spPr>
          <a:xfrm>
            <a:off x="495301" y="6356353"/>
            <a:ext cx="2311400" cy="365125"/>
          </a:xfrm>
        </p:spPr>
        <p:txBody>
          <a:bodyPr/>
          <a:lstStyle>
            <a:lvl1pPr>
              <a:defRPr sz="1000">
                <a:latin typeface="Verdana"/>
                <a:cs typeface="Verdana"/>
              </a:defRPr>
            </a:lvl1pPr>
          </a:lstStyle>
          <a:p>
            <a:fld id="{ADF96BD2-E488-4123-8643-69E33234E7F2}" type="datetime1">
              <a:rPr lang="da-DK" smtClean="0"/>
              <a:t>08-01-2020</a:t>
            </a:fld>
            <a:endParaRPr lang="da-DK" dirty="0"/>
          </a:p>
        </p:txBody>
      </p:sp>
      <p:pic>
        <p:nvPicPr>
          <p:cNvPr id="9" name="Billede 8"/>
          <p:cNvPicPr>
            <a:picLocks noChangeAspect="1"/>
          </p:cNvPicPr>
          <p:nvPr userDrawn="1"/>
        </p:nvPicPr>
        <p:blipFill>
          <a:blip r:embed="rId3"/>
          <a:stretch>
            <a:fillRect/>
          </a:stretch>
        </p:blipFill>
        <p:spPr>
          <a:xfrm>
            <a:off x="7947659" y="172658"/>
            <a:ext cx="1774825" cy="609600"/>
          </a:xfrm>
          <a:prstGeom prst="rect">
            <a:avLst/>
          </a:prstGeom>
        </p:spPr>
      </p:pic>
      <p:sp>
        <p:nvSpPr>
          <p:cNvPr id="11" name="Pladsholder til diasnummer 5"/>
          <p:cNvSpPr>
            <a:spLocks noGrp="1"/>
          </p:cNvSpPr>
          <p:nvPr>
            <p:ph type="sldNum" sz="quarter" idx="12"/>
          </p:nvPr>
        </p:nvSpPr>
        <p:spPr>
          <a:xfrm>
            <a:off x="1762360" y="6356353"/>
            <a:ext cx="2311400" cy="365125"/>
          </a:xfrm>
        </p:spPr>
        <p:txBody>
          <a:bodyPr/>
          <a:lstStyle>
            <a:lvl1pPr>
              <a:defRPr sz="1000">
                <a:latin typeface="Verdana"/>
                <a:cs typeface="Verdana"/>
              </a:defRPr>
            </a:lvl1pPr>
          </a:lstStyle>
          <a:p>
            <a:fld id="{AB560970-4675-7748-BE80-6FED24DE7B03}" type="slidenum">
              <a:rPr lang="da-DK" smtClean="0"/>
              <a:pPr/>
              <a:t>‹nr.›</a:t>
            </a:fld>
            <a:endParaRPr lang="da-DK" dirty="0"/>
          </a:p>
        </p:txBody>
      </p:sp>
      <p:pic>
        <p:nvPicPr>
          <p:cNvPr id="12" name="Billede 11" descr="EK5US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88586" y="5771380"/>
            <a:ext cx="3120000" cy="841446"/>
          </a:xfrm>
          <a:prstGeom prst="rect">
            <a:avLst/>
          </a:prstGeom>
        </p:spPr>
      </p:pic>
    </p:spTree>
    <p:extLst>
      <p:ext uri="{BB962C8B-B14F-4D97-AF65-F5344CB8AC3E}">
        <p14:creationId xmlns:p14="http://schemas.microsoft.com/office/powerpoint/2010/main" val="2678735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95300" y="274638"/>
            <a:ext cx="8915400" cy="1143000"/>
          </a:xfrm>
          <a:prstGeom prst="rect">
            <a:avLst/>
          </a:prstGeom>
        </p:spPr>
        <p:txBody>
          <a:bodyPr vert="horz" lIns="103150" tIns="51575" rIns="103150" bIns="51575"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95300" y="1600200"/>
            <a:ext cx="8915400" cy="4525963"/>
          </a:xfrm>
          <a:prstGeom prst="rect">
            <a:avLst/>
          </a:prstGeom>
        </p:spPr>
        <p:txBody>
          <a:bodyPr vert="horz" lIns="103150" tIns="51575" rIns="103150" bIns="51575"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95301" y="6356353"/>
            <a:ext cx="2311400" cy="365125"/>
          </a:xfrm>
          <a:prstGeom prst="rect">
            <a:avLst/>
          </a:prstGeom>
        </p:spPr>
        <p:txBody>
          <a:bodyPr vert="horz" lIns="103150" tIns="51575" rIns="103150" bIns="51575" rtlCol="0" anchor="ctr"/>
          <a:lstStyle>
            <a:lvl1pPr algn="l">
              <a:defRPr sz="1400">
                <a:solidFill>
                  <a:schemeClr val="tx1">
                    <a:tint val="75000"/>
                  </a:schemeClr>
                </a:solidFill>
              </a:defRPr>
            </a:lvl1pPr>
          </a:lstStyle>
          <a:p>
            <a:fld id="{F96D498F-9D7A-45A8-87D9-9E4AD8D3E7F7}" type="datetime1">
              <a:rPr lang="da-DK" smtClean="0"/>
              <a:t>08-01-2020</a:t>
            </a:fld>
            <a:endParaRPr lang="da-DK"/>
          </a:p>
        </p:txBody>
      </p:sp>
      <p:sp>
        <p:nvSpPr>
          <p:cNvPr id="5" name="Pladsholder til sidefod 4"/>
          <p:cNvSpPr>
            <a:spLocks noGrp="1"/>
          </p:cNvSpPr>
          <p:nvPr>
            <p:ph type="ftr" sz="quarter" idx="3"/>
          </p:nvPr>
        </p:nvSpPr>
        <p:spPr>
          <a:xfrm>
            <a:off x="3384551" y="6356353"/>
            <a:ext cx="3136900" cy="365125"/>
          </a:xfrm>
          <a:prstGeom prst="rect">
            <a:avLst/>
          </a:prstGeom>
        </p:spPr>
        <p:txBody>
          <a:bodyPr vert="horz" lIns="103150" tIns="51575" rIns="103150" bIns="51575" rtlCol="0" anchor="ctr"/>
          <a:lstStyle>
            <a:lvl1pPr algn="ctr">
              <a:defRPr sz="14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7099300" y="6356353"/>
            <a:ext cx="2311400" cy="365125"/>
          </a:xfrm>
          <a:prstGeom prst="rect">
            <a:avLst/>
          </a:prstGeom>
        </p:spPr>
        <p:txBody>
          <a:bodyPr vert="horz" lIns="103150" tIns="51575" rIns="103150" bIns="51575" rtlCol="0" anchor="ctr"/>
          <a:lstStyle>
            <a:lvl1pPr algn="r">
              <a:defRPr sz="1400">
                <a:solidFill>
                  <a:schemeClr val="tx1">
                    <a:tint val="75000"/>
                  </a:schemeClr>
                </a:solidFill>
              </a:defRPr>
            </a:lvl1pPr>
          </a:lstStyle>
          <a:p>
            <a:fld id="{AB560970-4675-7748-BE80-6FED24DE7B03}" type="slidenum">
              <a:rPr lang="da-DK" smtClean="0"/>
              <a:t>‹nr.›</a:t>
            </a:fld>
            <a:endParaRPr lang="da-DK"/>
          </a:p>
        </p:txBody>
      </p:sp>
    </p:spTree>
    <p:extLst>
      <p:ext uri="{BB962C8B-B14F-4D97-AF65-F5344CB8AC3E}">
        <p14:creationId xmlns:p14="http://schemas.microsoft.com/office/powerpoint/2010/main" val="383577285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59" r:id="rId4"/>
    <p:sldLayoutId id="2147483656" r:id="rId5"/>
    <p:sldLayoutId id="2147483661" r:id="rId6"/>
    <p:sldLayoutId id="2147483663" r:id="rId7"/>
    <p:sldLayoutId id="2147483660" r:id="rId8"/>
    <p:sldLayoutId id="2147483650" r:id="rId9"/>
    <p:sldLayoutId id="2147483651" r:id="rId10"/>
    <p:sldLayoutId id="2147483652" r:id="rId11"/>
    <p:sldLayoutId id="2147483653" r:id="rId12"/>
    <p:sldLayoutId id="2147483654" r:id="rId13"/>
    <p:sldLayoutId id="2147483655" r:id="rId14"/>
    <p:sldLayoutId id="2147483664" r:id="rId15"/>
    <p:sldLayoutId id="2147483665" r:id="rId16"/>
    <p:sldLayoutId id="2147483667" r:id="rId17"/>
  </p:sldLayoutIdLst>
  <p:hf hdr="0" ftr="0" dt="0"/>
  <p:txStyles>
    <p:titleStyle>
      <a:lvl1pPr algn="l" defTabSz="515749" rtl="0" eaLnBrk="1" latinLnBrk="0" hangingPunct="1">
        <a:spcBef>
          <a:spcPct val="0"/>
        </a:spcBef>
        <a:buNone/>
        <a:defRPr sz="4100" b="1" kern="1200">
          <a:solidFill>
            <a:schemeClr val="tx1"/>
          </a:solidFill>
          <a:latin typeface="Verdana"/>
          <a:ea typeface="+mj-ea"/>
          <a:cs typeface="Verdana"/>
        </a:defRPr>
      </a:lvl1pPr>
    </p:titleStyle>
    <p:bodyStyle>
      <a:lvl1pPr marL="386812" indent="-386812" algn="l" defTabSz="515749" rtl="0" eaLnBrk="1" latinLnBrk="0" hangingPunct="1">
        <a:spcBef>
          <a:spcPct val="20000"/>
        </a:spcBef>
        <a:buFont typeface="Arial"/>
        <a:buChar char="•"/>
        <a:defRPr sz="2000" kern="1200">
          <a:solidFill>
            <a:schemeClr val="tx1"/>
          </a:solidFill>
          <a:latin typeface="Verdana"/>
          <a:ea typeface="+mn-ea"/>
          <a:cs typeface="Verdana"/>
        </a:defRPr>
      </a:lvl1pPr>
      <a:lvl2pPr marL="838092" indent="-322344" algn="l" defTabSz="515749" rtl="0" eaLnBrk="1" latinLnBrk="0" hangingPunct="1">
        <a:spcBef>
          <a:spcPct val="20000"/>
        </a:spcBef>
        <a:buFont typeface="Arial"/>
        <a:buChar char="–"/>
        <a:defRPr sz="2000" kern="1200">
          <a:solidFill>
            <a:schemeClr val="tx1"/>
          </a:solidFill>
          <a:latin typeface="Verdana"/>
          <a:ea typeface="+mn-ea"/>
          <a:cs typeface="Verdana"/>
        </a:defRPr>
      </a:lvl2pPr>
      <a:lvl3pPr marL="1289374" indent="-257875" algn="l" defTabSz="515749" rtl="0" eaLnBrk="1" latinLnBrk="0" hangingPunct="1">
        <a:spcBef>
          <a:spcPct val="20000"/>
        </a:spcBef>
        <a:buFont typeface="Arial"/>
        <a:buChar char="•"/>
        <a:defRPr sz="2000" kern="1200">
          <a:solidFill>
            <a:schemeClr val="tx1"/>
          </a:solidFill>
          <a:latin typeface="Verdana"/>
          <a:ea typeface="+mn-ea"/>
          <a:cs typeface="Verdana"/>
        </a:defRPr>
      </a:lvl3pPr>
      <a:lvl4pPr marL="1805122" indent="-257875" algn="l" defTabSz="515749" rtl="0" eaLnBrk="1" latinLnBrk="0" hangingPunct="1">
        <a:spcBef>
          <a:spcPct val="20000"/>
        </a:spcBef>
        <a:buFont typeface="Arial"/>
        <a:buChar char="–"/>
        <a:defRPr sz="2000" kern="1200">
          <a:solidFill>
            <a:schemeClr val="tx1"/>
          </a:solidFill>
          <a:latin typeface="Verdana"/>
          <a:ea typeface="+mn-ea"/>
          <a:cs typeface="Verdana"/>
        </a:defRPr>
      </a:lvl4pPr>
      <a:lvl5pPr marL="2320871" indent="-257875" algn="l" defTabSz="515749" rtl="0" eaLnBrk="1" latinLnBrk="0" hangingPunct="1">
        <a:spcBef>
          <a:spcPct val="20000"/>
        </a:spcBef>
        <a:buFont typeface="Arial"/>
        <a:buChar char="»"/>
        <a:defRPr sz="2000" kern="1200">
          <a:solidFill>
            <a:schemeClr val="tx1"/>
          </a:solidFill>
          <a:latin typeface="Verdana"/>
          <a:ea typeface="+mn-ea"/>
          <a:cs typeface="Verdana"/>
        </a:defRPr>
      </a:lvl5pPr>
      <a:lvl6pPr marL="2836620" indent="-257875" algn="l" defTabSz="515749" rtl="0" eaLnBrk="1" latinLnBrk="0" hangingPunct="1">
        <a:spcBef>
          <a:spcPct val="20000"/>
        </a:spcBef>
        <a:buFont typeface="Arial"/>
        <a:buChar char="•"/>
        <a:defRPr sz="2300" kern="1200">
          <a:solidFill>
            <a:schemeClr val="tx1"/>
          </a:solidFill>
          <a:latin typeface="+mn-lt"/>
          <a:ea typeface="+mn-ea"/>
          <a:cs typeface="+mn-cs"/>
        </a:defRPr>
      </a:lvl6pPr>
      <a:lvl7pPr marL="3352370" indent="-257875" algn="l" defTabSz="515749" rtl="0" eaLnBrk="1" latinLnBrk="0" hangingPunct="1">
        <a:spcBef>
          <a:spcPct val="20000"/>
        </a:spcBef>
        <a:buFont typeface="Arial"/>
        <a:buChar char="•"/>
        <a:defRPr sz="2300" kern="1200">
          <a:solidFill>
            <a:schemeClr val="tx1"/>
          </a:solidFill>
          <a:latin typeface="+mn-lt"/>
          <a:ea typeface="+mn-ea"/>
          <a:cs typeface="+mn-cs"/>
        </a:defRPr>
      </a:lvl7pPr>
      <a:lvl8pPr marL="3868119" indent="-257875" algn="l" defTabSz="515749" rtl="0" eaLnBrk="1" latinLnBrk="0" hangingPunct="1">
        <a:spcBef>
          <a:spcPct val="20000"/>
        </a:spcBef>
        <a:buFont typeface="Arial"/>
        <a:buChar char="•"/>
        <a:defRPr sz="2300" kern="1200">
          <a:solidFill>
            <a:schemeClr val="tx1"/>
          </a:solidFill>
          <a:latin typeface="+mn-lt"/>
          <a:ea typeface="+mn-ea"/>
          <a:cs typeface="+mn-cs"/>
        </a:defRPr>
      </a:lvl8pPr>
      <a:lvl9pPr marL="4383868" indent="-257875" algn="l" defTabSz="515749"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da-DK"/>
      </a:defPPr>
      <a:lvl1pPr marL="0" algn="l" defTabSz="515749" rtl="0" eaLnBrk="1" latinLnBrk="0" hangingPunct="1">
        <a:defRPr sz="2000" kern="1200">
          <a:solidFill>
            <a:schemeClr val="tx1"/>
          </a:solidFill>
          <a:latin typeface="+mn-lt"/>
          <a:ea typeface="+mn-ea"/>
          <a:cs typeface="+mn-cs"/>
        </a:defRPr>
      </a:lvl1pPr>
      <a:lvl2pPr marL="515749" algn="l" defTabSz="515749" rtl="0" eaLnBrk="1" latinLnBrk="0" hangingPunct="1">
        <a:defRPr sz="2000" kern="1200">
          <a:solidFill>
            <a:schemeClr val="tx1"/>
          </a:solidFill>
          <a:latin typeface="+mn-lt"/>
          <a:ea typeface="+mn-ea"/>
          <a:cs typeface="+mn-cs"/>
        </a:defRPr>
      </a:lvl2pPr>
      <a:lvl3pPr marL="1031497" algn="l" defTabSz="515749" rtl="0" eaLnBrk="1" latinLnBrk="0" hangingPunct="1">
        <a:defRPr sz="2000" kern="1200">
          <a:solidFill>
            <a:schemeClr val="tx1"/>
          </a:solidFill>
          <a:latin typeface="+mn-lt"/>
          <a:ea typeface="+mn-ea"/>
          <a:cs typeface="+mn-cs"/>
        </a:defRPr>
      </a:lvl3pPr>
      <a:lvl4pPr marL="1547247" algn="l" defTabSz="515749" rtl="0" eaLnBrk="1" latinLnBrk="0" hangingPunct="1">
        <a:defRPr sz="2000" kern="1200">
          <a:solidFill>
            <a:schemeClr val="tx1"/>
          </a:solidFill>
          <a:latin typeface="+mn-lt"/>
          <a:ea typeface="+mn-ea"/>
          <a:cs typeface="+mn-cs"/>
        </a:defRPr>
      </a:lvl4pPr>
      <a:lvl5pPr marL="2062997" algn="l" defTabSz="515749" rtl="0" eaLnBrk="1" latinLnBrk="0" hangingPunct="1">
        <a:defRPr sz="2000" kern="1200">
          <a:solidFill>
            <a:schemeClr val="tx1"/>
          </a:solidFill>
          <a:latin typeface="+mn-lt"/>
          <a:ea typeface="+mn-ea"/>
          <a:cs typeface="+mn-cs"/>
        </a:defRPr>
      </a:lvl5pPr>
      <a:lvl6pPr marL="2578746" algn="l" defTabSz="515749" rtl="0" eaLnBrk="1" latinLnBrk="0" hangingPunct="1">
        <a:defRPr sz="2000" kern="1200">
          <a:solidFill>
            <a:schemeClr val="tx1"/>
          </a:solidFill>
          <a:latin typeface="+mn-lt"/>
          <a:ea typeface="+mn-ea"/>
          <a:cs typeface="+mn-cs"/>
        </a:defRPr>
      </a:lvl6pPr>
      <a:lvl7pPr marL="3094495" algn="l" defTabSz="515749" rtl="0" eaLnBrk="1" latinLnBrk="0" hangingPunct="1">
        <a:defRPr sz="2000" kern="1200">
          <a:solidFill>
            <a:schemeClr val="tx1"/>
          </a:solidFill>
          <a:latin typeface="+mn-lt"/>
          <a:ea typeface="+mn-ea"/>
          <a:cs typeface="+mn-cs"/>
        </a:defRPr>
      </a:lvl7pPr>
      <a:lvl8pPr marL="3610243" algn="l" defTabSz="515749" rtl="0" eaLnBrk="1" latinLnBrk="0" hangingPunct="1">
        <a:defRPr sz="2000" kern="1200">
          <a:solidFill>
            <a:schemeClr val="tx1"/>
          </a:solidFill>
          <a:latin typeface="+mn-lt"/>
          <a:ea typeface="+mn-ea"/>
          <a:cs typeface="+mn-cs"/>
        </a:defRPr>
      </a:lvl8pPr>
      <a:lvl9pPr marL="4125993" algn="l" defTabSz="515749"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93431" y="175846"/>
            <a:ext cx="9539654" cy="6480000"/>
          </a:xfrm>
          <a:prstGeom prst="rect">
            <a:avLst/>
          </a:prstGeom>
          <a:solidFill>
            <a:srgbClr val="4C57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5347" y="5859605"/>
            <a:ext cx="2266545" cy="552705"/>
          </a:xfrm>
          <a:prstGeom prst="rect">
            <a:avLst/>
          </a:prstGeom>
        </p:spPr>
      </p:pic>
      <p:pic>
        <p:nvPicPr>
          <p:cNvPr id="6" name="Bille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189" y="486650"/>
            <a:ext cx="1911100" cy="557785"/>
          </a:xfrm>
          <a:prstGeom prst="rect">
            <a:avLst/>
          </a:prstGeom>
        </p:spPr>
      </p:pic>
      <p:pic>
        <p:nvPicPr>
          <p:cNvPr id="7" name="Bille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0738" y="1580510"/>
            <a:ext cx="13003823" cy="3980112"/>
          </a:xfrm>
          <a:prstGeom prst="rect">
            <a:avLst/>
          </a:prstGeom>
        </p:spPr>
      </p:pic>
      <p:sp>
        <p:nvSpPr>
          <p:cNvPr id="9" name="Tekstfelt 1"/>
          <p:cNvSpPr txBox="1"/>
          <p:nvPr/>
        </p:nvSpPr>
        <p:spPr>
          <a:xfrm>
            <a:off x="1039439" y="975635"/>
            <a:ext cx="9464490" cy="596600"/>
          </a:xfrm>
          <a:prstGeom prst="rect">
            <a:avLst/>
          </a:prstGeom>
          <a:noFill/>
        </p:spPr>
        <p:txBody>
          <a:bodyPr wrap="square" lIns="103150" tIns="51575" rIns="103150" bIns="51575" rtlCol="0">
            <a:spAutoFit/>
          </a:bodyPr>
          <a:lstStyle/>
          <a:p>
            <a:r>
              <a:rPr lang="da-DK" sz="3200" b="1" dirty="0">
                <a:latin typeface="Verdana"/>
                <a:cs typeface="Verdana"/>
              </a:rPr>
              <a:t>Et sundt sted at </a:t>
            </a:r>
            <a:r>
              <a:rPr lang="da-DK" sz="3200" b="1" dirty="0" smtClean="0">
                <a:latin typeface="Verdana"/>
                <a:cs typeface="Verdana"/>
              </a:rPr>
              <a:t>arbejde</a:t>
            </a:r>
            <a:endParaRPr lang="da-DK" sz="3200" b="1" dirty="0">
              <a:latin typeface="Verdana"/>
              <a:cs typeface="Verdana"/>
            </a:endParaRPr>
          </a:p>
        </p:txBody>
      </p:sp>
      <p:sp>
        <p:nvSpPr>
          <p:cNvPr id="10" name="Tekstboks 9"/>
          <p:cNvSpPr txBox="1"/>
          <p:nvPr/>
        </p:nvSpPr>
        <p:spPr>
          <a:xfrm>
            <a:off x="323849" y="5495369"/>
            <a:ext cx="6324600" cy="461665"/>
          </a:xfrm>
          <a:prstGeom prst="rect">
            <a:avLst/>
          </a:prstGeom>
          <a:noFill/>
        </p:spPr>
        <p:txBody>
          <a:bodyPr wrap="square" rtlCol="0">
            <a:spAutoFit/>
          </a:bodyPr>
          <a:lstStyle/>
          <a:p>
            <a:r>
              <a:rPr lang="da-DK" sz="2400" b="1" dirty="0" smtClean="0">
                <a:latin typeface="Verdana" panose="020B0604030504040204" pitchFamily="34" charset="0"/>
                <a:ea typeface="Verdana" panose="020B0604030504040204" pitchFamily="34" charset="0"/>
                <a:cs typeface="Verdana" panose="020B0604030504040204" pitchFamily="34" charset="0"/>
              </a:rPr>
              <a:t>Dagtilbud, 0-6 år</a:t>
            </a:r>
            <a:endParaRPr lang="da-DK" sz="2400" b="1" dirty="0">
              <a:latin typeface="Verdana" panose="020B0604030504040204" pitchFamily="34" charset="0"/>
              <a:ea typeface="Verdana" panose="020B0604030504040204" pitchFamily="34" charset="0"/>
              <a:cs typeface="Verdana" panose="020B0604030504040204" pitchFamily="34" charset="0"/>
            </a:endParaRPr>
          </a:p>
        </p:txBody>
      </p:sp>
      <p:sp>
        <p:nvSpPr>
          <p:cNvPr id="11" name="Tekstfelt 1"/>
          <p:cNvSpPr txBox="1"/>
          <p:nvPr/>
        </p:nvSpPr>
        <p:spPr>
          <a:xfrm>
            <a:off x="328598" y="6108746"/>
            <a:ext cx="8504611" cy="411934"/>
          </a:xfrm>
          <a:prstGeom prst="rect">
            <a:avLst/>
          </a:prstGeom>
          <a:noFill/>
        </p:spPr>
        <p:txBody>
          <a:bodyPr wrap="square" lIns="103150" tIns="51575" rIns="103150" bIns="51575" rtlCol="0">
            <a:spAutoFit/>
          </a:bodyPr>
          <a:lstStyle/>
          <a:p>
            <a:r>
              <a:rPr lang="da-DK" dirty="0" smtClean="0">
                <a:latin typeface="Verdana"/>
                <a:cs typeface="Verdana"/>
              </a:rPr>
              <a:t>Værktøj til den lokale dialog om sundhedsfremme</a:t>
            </a:r>
            <a:endParaRPr lang="da-DK" dirty="0">
              <a:latin typeface="Verdana"/>
              <a:cs typeface="Verdana"/>
            </a:endParaRPr>
          </a:p>
        </p:txBody>
      </p:sp>
    </p:spTree>
    <p:extLst>
      <p:ext uri="{BB962C8B-B14F-4D97-AF65-F5344CB8AC3E}">
        <p14:creationId xmlns:p14="http://schemas.microsoft.com/office/powerpoint/2010/main" val="14897820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6700" y="-85680"/>
            <a:ext cx="10529888" cy="745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kstfelt 22"/>
          <p:cNvSpPr txBox="1"/>
          <p:nvPr/>
        </p:nvSpPr>
        <p:spPr>
          <a:xfrm>
            <a:off x="8080364" y="1510531"/>
            <a:ext cx="1058383" cy="266111"/>
          </a:xfrm>
          <a:prstGeom prst="rect">
            <a:avLst/>
          </a:prstGeom>
          <a:noFill/>
        </p:spPr>
        <p:txBody>
          <a:bodyPr wrap="square" lIns="103150" tIns="51576" rIns="103150" bIns="51576" rtlCol="0">
            <a:spAutoFit/>
          </a:bodyPr>
          <a:lstStyle/>
          <a:p>
            <a:endParaRPr lang="da-DK" sz="1100" dirty="0">
              <a:latin typeface="Avenir Book"/>
              <a:cs typeface="Avenir Book"/>
            </a:endParaRPr>
          </a:p>
        </p:txBody>
      </p:sp>
      <p:sp>
        <p:nvSpPr>
          <p:cNvPr id="46" name="Tekstfelt 23"/>
          <p:cNvSpPr txBox="1"/>
          <p:nvPr/>
        </p:nvSpPr>
        <p:spPr>
          <a:xfrm>
            <a:off x="6780017" y="2714974"/>
            <a:ext cx="1058383" cy="266111"/>
          </a:xfrm>
          <a:prstGeom prst="rect">
            <a:avLst/>
          </a:prstGeom>
          <a:noFill/>
        </p:spPr>
        <p:txBody>
          <a:bodyPr wrap="square" lIns="103150" tIns="51576" rIns="103150" bIns="51576" rtlCol="0">
            <a:spAutoFit/>
          </a:bodyPr>
          <a:lstStyle/>
          <a:p>
            <a:endParaRPr lang="da-DK" sz="1100" dirty="0">
              <a:latin typeface="Avenir Book"/>
              <a:cs typeface="Avenir Book"/>
            </a:endParaRPr>
          </a:p>
        </p:txBody>
      </p:sp>
      <p:sp>
        <p:nvSpPr>
          <p:cNvPr id="47" name="Tekstfelt 24"/>
          <p:cNvSpPr txBox="1"/>
          <p:nvPr/>
        </p:nvSpPr>
        <p:spPr>
          <a:xfrm>
            <a:off x="8080364" y="2714974"/>
            <a:ext cx="1058383" cy="266111"/>
          </a:xfrm>
          <a:prstGeom prst="rect">
            <a:avLst/>
          </a:prstGeom>
          <a:noFill/>
        </p:spPr>
        <p:txBody>
          <a:bodyPr wrap="square" lIns="103150" tIns="51576" rIns="103150" bIns="51576" rtlCol="0">
            <a:spAutoFit/>
          </a:bodyPr>
          <a:lstStyle/>
          <a:p>
            <a:endParaRPr lang="da-DK" sz="1100" dirty="0">
              <a:latin typeface="Avenir Book"/>
              <a:cs typeface="Avenir Book"/>
            </a:endParaRPr>
          </a:p>
        </p:txBody>
      </p:sp>
      <p:sp>
        <p:nvSpPr>
          <p:cNvPr id="48" name="Tekstfelt 25"/>
          <p:cNvSpPr txBox="1"/>
          <p:nvPr/>
        </p:nvSpPr>
        <p:spPr>
          <a:xfrm>
            <a:off x="6780017" y="1510531"/>
            <a:ext cx="1058383" cy="266111"/>
          </a:xfrm>
          <a:prstGeom prst="rect">
            <a:avLst/>
          </a:prstGeom>
          <a:noFill/>
        </p:spPr>
        <p:txBody>
          <a:bodyPr wrap="square" lIns="103150" tIns="51576" rIns="103150" bIns="51576" rtlCol="0">
            <a:spAutoFit/>
          </a:bodyPr>
          <a:lstStyle/>
          <a:p>
            <a:endParaRPr lang="da-DK" sz="1100" dirty="0">
              <a:latin typeface="Avenir Book"/>
              <a:cs typeface="Avenir Book"/>
            </a:endParaRPr>
          </a:p>
        </p:txBody>
      </p:sp>
      <p:sp>
        <p:nvSpPr>
          <p:cNvPr id="49" name="Tekstfelt 27"/>
          <p:cNvSpPr txBox="1"/>
          <p:nvPr/>
        </p:nvSpPr>
        <p:spPr>
          <a:xfrm>
            <a:off x="1913475" y="1577207"/>
            <a:ext cx="1058383" cy="251136"/>
          </a:xfrm>
          <a:prstGeom prst="rect">
            <a:avLst/>
          </a:prstGeom>
          <a:noFill/>
        </p:spPr>
        <p:txBody>
          <a:bodyPr wrap="square" lIns="103150" tIns="51576" rIns="103150" bIns="51576" rtlCol="0">
            <a:spAutoFit/>
          </a:bodyPr>
          <a:lstStyle/>
          <a:p>
            <a:endParaRPr lang="da-DK" sz="1000" dirty="0">
              <a:latin typeface="Avenir Book"/>
              <a:cs typeface="Avenir Book"/>
            </a:endParaRPr>
          </a:p>
        </p:txBody>
      </p:sp>
      <p:sp>
        <p:nvSpPr>
          <p:cNvPr id="50" name="Tekstfelt 27"/>
          <p:cNvSpPr txBox="1"/>
          <p:nvPr/>
        </p:nvSpPr>
        <p:spPr>
          <a:xfrm>
            <a:off x="8080364" y="1518047"/>
            <a:ext cx="1058383" cy="266111"/>
          </a:xfrm>
          <a:prstGeom prst="rect">
            <a:avLst/>
          </a:prstGeom>
          <a:noFill/>
        </p:spPr>
        <p:txBody>
          <a:bodyPr wrap="square" lIns="103150" tIns="51576" rIns="103150" bIns="51576" rtlCol="0">
            <a:spAutoFit/>
          </a:bodyPr>
          <a:lstStyle/>
          <a:p>
            <a:pPr algn="ctr"/>
            <a:endParaRPr lang="da-DK" sz="1100" dirty="0">
              <a:latin typeface="Avenir Book"/>
              <a:cs typeface="Avenir Book"/>
            </a:endParaRPr>
          </a:p>
        </p:txBody>
      </p:sp>
      <p:sp>
        <p:nvSpPr>
          <p:cNvPr id="51" name="Tekstfelt 28"/>
          <p:cNvSpPr txBox="1"/>
          <p:nvPr/>
        </p:nvSpPr>
        <p:spPr>
          <a:xfrm>
            <a:off x="6780017" y="2722488"/>
            <a:ext cx="1058383" cy="266111"/>
          </a:xfrm>
          <a:prstGeom prst="rect">
            <a:avLst/>
          </a:prstGeom>
          <a:noFill/>
        </p:spPr>
        <p:txBody>
          <a:bodyPr wrap="square" lIns="103150" tIns="51576" rIns="103150" bIns="51576" rtlCol="0">
            <a:spAutoFit/>
          </a:bodyPr>
          <a:lstStyle/>
          <a:p>
            <a:pPr algn="ctr"/>
            <a:endParaRPr lang="da-DK" sz="1100" dirty="0">
              <a:latin typeface="Avenir Book"/>
              <a:cs typeface="Avenir Book"/>
            </a:endParaRPr>
          </a:p>
        </p:txBody>
      </p:sp>
      <p:sp>
        <p:nvSpPr>
          <p:cNvPr id="52" name="Tekstfelt 29"/>
          <p:cNvSpPr txBox="1"/>
          <p:nvPr/>
        </p:nvSpPr>
        <p:spPr>
          <a:xfrm>
            <a:off x="8080364" y="2722488"/>
            <a:ext cx="1058383" cy="266111"/>
          </a:xfrm>
          <a:prstGeom prst="rect">
            <a:avLst/>
          </a:prstGeom>
          <a:noFill/>
        </p:spPr>
        <p:txBody>
          <a:bodyPr wrap="square" lIns="103150" tIns="51576" rIns="103150" bIns="51576" rtlCol="0">
            <a:spAutoFit/>
          </a:bodyPr>
          <a:lstStyle/>
          <a:p>
            <a:pPr algn="ctr"/>
            <a:endParaRPr lang="da-DK" sz="1100" dirty="0">
              <a:latin typeface="Avenir Book"/>
              <a:cs typeface="Avenir Book"/>
            </a:endParaRPr>
          </a:p>
        </p:txBody>
      </p:sp>
      <p:sp>
        <p:nvSpPr>
          <p:cNvPr id="53" name="Tekstfelt 30"/>
          <p:cNvSpPr txBox="1"/>
          <p:nvPr/>
        </p:nvSpPr>
        <p:spPr>
          <a:xfrm>
            <a:off x="6780017" y="1518047"/>
            <a:ext cx="1058383" cy="266111"/>
          </a:xfrm>
          <a:prstGeom prst="rect">
            <a:avLst/>
          </a:prstGeom>
          <a:noFill/>
        </p:spPr>
        <p:txBody>
          <a:bodyPr wrap="square" lIns="103150" tIns="51576" rIns="103150" bIns="51576" rtlCol="0">
            <a:spAutoFit/>
          </a:bodyPr>
          <a:lstStyle/>
          <a:p>
            <a:pPr algn="ctr"/>
            <a:endParaRPr lang="da-DK" sz="1100" dirty="0">
              <a:latin typeface="Avenir Book"/>
              <a:cs typeface="Avenir Book"/>
            </a:endParaRPr>
          </a:p>
        </p:txBody>
      </p:sp>
      <p:sp>
        <p:nvSpPr>
          <p:cNvPr id="54" name="Afrundet rektangel 53"/>
          <p:cNvSpPr/>
          <p:nvPr/>
        </p:nvSpPr>
        <p:spPr>
          <a:xfrm>
            <a:off x="6662597" y="2731897"/>
            <a:ext cx="1195108" cy="558621"/>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lIns="103150" tIns="51576" rIns="103150" bIns="51576" rtlCol="0" anchor="ctr"/>
          <a:lstStyle/>
          <a:p>
            <a:pPr algn="ctr"/>
            <a:r>
              <a:rPr lang="da-DK" sz="1100" dirty="0"/>
              <a:t>Viden om psykisk </a:t>
            </a:r>
            <a:r>
              <a:rPr lang="da-DK" sz="1100" dirty="0" smtClean="0"/>
              <a:t>sundhed.</a:t>
            </a:r>
            <a:endParaRPr lang="da-DK" sz="1100" dirty="0"/>
          </a:p>
        </p:txBody>
      </p:sp>
      <p:sp>
        <p:nvSpPr>
          <p:cNvPr id="55" name="Afrundet rektangel 54"/>
          <p:cNvSpPr/>
          <p:nvPr/>
        </p:nvSpPr>
        <p:spPr>
          <a:xfrm>
            <a:off x="7991403" y="1381547"/>
            <a:ext cx="1234089" cy="535273"/>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lIns="103150" tIns="51576" rIns="103150" bIns="51576" rtlCol="0" anchor="ctr"/>
          <a:lstStyle/>
          <a:p>
            <a:pPr algn="ctr"/>
            <a:r>
              <a:rPr lang="da-DK" sz="1100" dirty="0"/>
              <a:t>Individuel behandling af </a:t>
            </a:r>
            <a:r>
              <a:rPr lang="da-DK" sz="1100" dirty="0" smtClean="0"/>
              <a:t>stress.</a:t>
            </a:r>
            <a:endParaRPr lang="da-DK" sz="1100" dirty="0"/>
          </a:p>
        </p:txBody>
      </p:sp>
      <p:sp>
        <p:nvSpPr>
          <p:cNvPr id="56" name="Afrundet rektangel 55"/>
          <p:cNvSpPr/>
          <p:nvPr/>
        </p:nvSpPr>
        <p:spPr>
          <a:xfrm>
            <a:off x="8054522" y="2798570"/>
            <a:ext cx="1209074" cy="584626"/>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lIns="103150" tIns="51576" rIns="103150" bIns="51576" rtlCol="0" anchor="ctr"/>
          <a:lstStyle/>
          <a:p>
            <a:pPr algn="ctr"/>
            <a:r>
              <a:rPr lang="da-DK" sz="1100" dirty="0"/>
              <a:t>Lokal vejledning om vold og </a:t>
            </a:r>
            <a:r>
              <a:rPr lang="da-DK" sz="1100" dirty="0" smtClean="0"/>
              <a:t>trusler.</a:t>
            </a:r>
            <a:endParaRPr lang="da-DK" sz="1100" dirty="0"/>
          </a:p>
          <a:p>
            <a:pPr algn="ctr"/>
            <a:endParaRPr lang="da-DK" sz="1100" dirty="0"/>
          </a:p>
        </p:txBody>
      </p:sp>
      <p:sp>
        <p:nvSpPr>
          <p:cNvPr id="57" name="Afrundet rektangel 56"/>
          <p:cNvSpPr/>
          <p:nvPr/>
        </p:nvSpPr>
        <p:spPr>
          <a:xfrm>
            <a:off x="6643547" y="1358104"/>
            <a:ext cx="1195108" cy="545653"/>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lIns="103150" tIns="51576" rIns="103150" bIns="51576" rtlCol="0" anchor="ctr"/>
          <a:lstStyle/>
          <a:p>
            <a:pPr algn="ctr"/>
            <a:r>
              <a:rPr lang="da-DK" sz="1100" dirty="0"/>
              <a:t>Handling på baggrund af </a:t>
            </a:r>
            <a:r>
              <a:rPr lang="da-DK" sz="1100" dirty="0" smtClean="0"/>
              <a:t>analyse. </a:t>
            </a:r>
            <a:endParaRPr lang="da-DK" sz="1100" dirty="0"/>
          </a:p>
        </p:txBody>
      </p:sp>
      <p:sp>
        <p:nvSpPr>
          <p:cNvPr id="60" name="Tekstfelt 38"/>
          <p:cNvSpPr txBox="1"/>
          <p:nvPr/>
        </p:nvSpPr>
        <p:spPr>
          <a:xfrm>
            <a:off x="1913475" y="1584721"/>
            <a:ext cx="1058383" cy="251136"/>
          </a:xfrm>
          <a:prstGeom prst="rect">
            <a:avLst/>
          </a:prstGeom>
          <a:noFill/>
        </p:spPr>
        <p:txBody>
          <a:bodyPr wrap="square" lIns="103150" tIns="51576" rIns="103150" bIns="51576" rtlCol="0">
            <a:spAutoFit/>
          </a:bodyPr>
          <a:lstStyle/>
          <a:p>
            <a:pPr algn="ctr"/>
            <a:endParaRPr lang="da-DK" sz="1000" dirty="0">
              <a:latin typeface="Avenir Book"/>
              <a:cs typeface="Avenir Book"/>
            </a:endParaRPr>
          </a:p>
        </p:txBody>
      </p:sp>
      <p:sp>
        <p:nvSpPr>
          <p:cNvPr id="61" name="Afrundet rektangel 60"/>
          <p:cNvSpPr/>
          <p:nvPr/>
        </p:nvSpPr>
        <p:spPr>
          <a:xfrm>
            <a:off x="2150653" y="2479901"/>
            <a:ext cx="1283639" cy="1317684"/>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lIns="103150" tIns="51576" rIns="103150" bIns="51576" rtlCol="0" anchor="ctr"/>
          <a:lstStyle/>
          <a:p>
            <a:pPr algn="ctr"/>
            <a:r>
              <a:rPr lang="da-DK" sz="1000" dirty="0"/>
              <a:t>Vold og trusler fra f.eks. </a:t>
            </a:r>
            <a:r>
              <a:rPr lang="da-DK" sz="1000" dirty="0" smtClean="0"/>
              <a:t>forældre </a:t>
            </a:r>
            <a:r>
              <a:rPr lang="da-DK" sz="1000" dirty="0"/>
              <a:t>i og uden for arbejdstiden.</a:t>
            </a:r>
          </a:p>
        </p:txBody>
      </p:sp>
      <p:sp>
        <p:nvSpPr>
          <p:cNvPr id="62" name="Afrundet rektangel 61"/>
          <p:cNvSpPr/>
          <p:nvPr/>
        </p:nvSpPr>
        <p:spPr>
          <a:xfrm>
            <a:off x="2004693" y="933265"/>
            <a:ext cx="1540418" cy="1320806"/>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lIns="103150" tIns="51576" rIns="103150" bIns="51576" rtlCol="0" anchor="ctr"/>
          <a:lstStyle/>
          <a:p>
            <a:pPr algn="ctr"/>
            <a:r>
              <a:rPr lang="da-DK" sz="1000" dirty="0"/>
              <a:t>Modsatrettede krav; </a:t>
            </a:r>
          </a:p>
          <a:p>
            <a:pPr algn="ctr"/>
            <a:r>
              <a:rPr lang="da-DK" sz="1000" dirty="0"/>
              <a:t>f.eks. krav fra børn, forældre og ledelse,</a:t>
            </a:r>
          </a:p>
          <a:p>
            <a:pPr algn="ctr"/>
            <a:r>
              <a:rPr lang="da-DK" sz="1000" dirty="0"/>
              <a:t>der ikke kan indfries.</a:t>
            </a:r>
          </a:p>
        </p:txBody>
      </p:sp>
      <p:sp>
        <p:nvSpPr>
          <p:cNvPr id="63" name="Afrundet rektangel 62"/>
          <p:cNvSpPr/>
          <p:nvPr/>
        </p:nvSpPr>
        <p:spPr>
          <a:xfrm>
            <a:off x="517385" y="2523419"/>
            <a:ext cx="1540418" cy="1317684"/>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lIns="103150" tIns="51576" rIns="103150" bIns="51576" rtlCol="0" anchor="ctr"/>
          <a:lstStyle/>
          <a:p>
            <a:pPr algn="ctr"/>
            <a:r>
              <a:rPr lang="da-DK" sz="1000" dirty="0"/>
              <a:t>Følelsesmæssige krav; f.eks. i arbejdet med </a:t>
            </a:r>
          </a:p>
          <a:p>
            <a:pPr algn="ctr"/>
            <a:r>
              <a:rPr lang="da-DK" sz="1000" dirty="0"/>
              <a:t>børn og deres familier </a:t>
            </a:r>
          </a:p>
          <a:p>
            <a:pPr algn="ctr"/>
            <a:r>
              <a:rPr lang="da-DK" sz="1000" dirty="0"/>
              <a:t>med sociale og </a:t>
            </a:r>
          </a:p>
          <a:p>
            <a:pPr algn="ctr"/>
            <a:r>
              <a:rPr lang="da-DK" sz="1000" dirty="0"/>
              <a:t>personlige problemer.</a:t>
            </a:r>
          </a:p>
        </p:txBody>
      </p:sp>
      <p:sp>
        <p:nvSpPr>
          <p:cNvPr id="64" name="Afrundet rektangel 63"/>
          <p:cNvSpPr/>
          <p:nvPr/>
        </p:nvSpPr>
        <p:spPr>
          <a:xfrm>
            <a:off x="504815" y="993109"/>
            <a:ext cx="1540418" cy="1320806"/>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lIns="103150" tIns="51576" rIns="103150" bIns="51576" rtlCol="0" anchor="ctr"/>
          <a:lstStyle/>
          <a:p>
            <a:pPr algn="ctr"/>
            <a:r>
              <a:rPr lang="da-DK" sz="1000" dirty="0"/>
              <a:t>Arbejdsmængde </a:t>
            </a:r>
          </a:p>
          <a:p>
            <a:pPr algn="ctr"/>
            <a:r>
              <a:rPr lang="da-DK" sz="1000" dirty="0"/>
              <a:t>og tidspres; f.eks.  udfordringer med </a:t>
            </a:r>
          </a:p>
          <a:p>
            <a:pPr algn="ctr"/>
            <a:r>
              <a:rPr lang="da-DK" sz="1000" dirty="0"/>
              <a:t>at </a:t>
            </a:r>
            <a:r>
              <a:rPr lang="da-DK" sz="1000"/>
              <a:t>nå  </a:t>
            </a:r>
            <a:r>
              <a:rPr lang="da-DK" sz="1000" smtClean="0"/>
              <a:t>opgaver </a:t>
            </a:r>
            <a:endParaRPr lang="da-DK" sz="1000" dirty="0"/>
          </a:p>
          <a:p>
            <a:pPr algn="ctr"/>
            <a:r>
              <a:rPr lang="da-DK" sz="1000" dirty="0"/>
              <a:t>eller meget intensivt </a:t>
            </a:r>
          </a:p>
          <a:p>
            <a:pPr algn="ctr"/>
            <a:r>
              <a:rPr lang="da-DK" sz="1000" dirty="0"/>
              <a:t>arbejde uden tid </a:t>
            </a:r>
          </a:p>
          <a:p>
            <a:pPr algn="ctr"/>
            <a:r>
              <a:rPr lang="da-DK" sz="1000" dirty="0"/>
              <a:t>til pauser.</a:t>
            </a:r>
          </a:p>
        </p:txBody>
      </p:sp>
      <p:sp>
        <p:nvSpPr>
          <p:cNvPr id="65" name="Afrundet rektangel 64"/>
          <p:cNvSpPr/>
          <p:nvPr/>
        </p:nvSpPr>
        <p:spPr>
          <a:xfrm>
            <a:off x="579291" y="4572849"/>
            <a:ext cx="1401339" cy="1320806"/>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lIns="103150" tIns="51576" rIns="103150" bIns="51576" rtlCol="0" anchor="ctr"/>
          <a:lstStyle/>
          <a:p>
            <a:pPr algn="ctr"/>
            <a:r>
              <a:rPr lang="da-DK" sz="1000" dirty="0"/>
              <a:t>Det pædagogiske </a:t>
            </a:r>
            <a:r>
              <a:rPr lang="da-DK" sz="1000" dirty="0" smtClean="0"/>
              <a:t>arbejde </a:t>
            </a:r>
            <a:r>
              <a:rPr lang="da-DK" sz="1000" dirty="0"/>
              <a:t>med børn indebærer arbejdsstillinger, løft og bæring, der kræver både styrke og </a:t>
            </a:r>
            <a:r>
              <a:rPr lang="da-DK" sz="1000" dirty="0" smtClean="0"/>
              <a:t>udholdenhed </a:t>
            </a:r>
            <a:r>
              <a:rPr lang="da-DK" sz="1000" dirty="0"/>
              <a:t>at varetage.</a:t>
            </a:r>
          </a:p>
        </p:txBody>
      </p:sp>
      <p:sp>
        <p:nvSpPr>
          <p:cNvPr id="66" name="Afrundet rektangel 65"/>
          <p:cNvSpPr/>
          <p:nvPr/>
        </p:nvSpPr>
        <p:spPr>
          <a:xfrm>
            <a:off x="2079716" y="4556150"/>
            <a:ext cx="1454964" cy="1320806"/>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lIns="103150" tIns="51576" rIns="103150" bIns="51576" rtlCol="0" anchor="ctr"/>
          <a:lstStyle/>
          <a:p>
            <a:pPr algn="ctr"/>
            <a:r>
              <a:rPr lang="da-DK" sz="1000" dirty="0"/>
              <a:t>I arbejdet med børn er det ofte de samme arbejdsstillinger, der bruges og dermed de samme muskler og led, der belastes. </a:t>
            </a:r>
          </a:p>
        </p:txBody>
      </p:sp>
      <p:sp>
        <p:nvSpPr>
          <p:cNvPr id="67" name="Afrundet rektangel 66"/>
          <p:cNvSpPr/>
          <p:nvPr/>
        </p:nvSpPr>
        <p:spPr>
          <a:xfrm>
            <a:off x="6476044" y="5659624"/>
            <a:ext cx="1540418" cy="533943"/>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lIns="103150" tIns="51576" rIns="103150" bIns="51576" rtlCol="0" anchor="ctr"/>
          <a:lstStyle/>
          <a:p>
            <a:pPr algn="ctr"/>
            <a:r>
              <a:rPr lang="da-DK" sz="1100" dirty="0"/>
              <a:t>Træning </a:t>
            </a:r>
          </a:p>
          <a:p>
            <a:pPr algn="ctr"/>
            <a:r>
              <a:rPr lang="da-DK" sz="1100" dirty="0"/>
              <a:t>og </a:t>
            </a:r>
            <a:r>
              <a:rPr lang="da-DK" sz="1100" dirty="0" smtClean="0"/>
              <a:t>pauser.</a:t>
            </a:r>
            <a:endParaRPr lang="da-DK" sz="1100" dirty="0"/>
          </a:p>
        </p:txBody>
      </p:sp>
      <p:sp>
        <p:nvSpPr>
          <p:cNvPr id="68" name="Afrundet rektangel 67"/>
          <p:cNvSpPr/>
          <p:nvPr/>
        </p:nvSpPr>
        <p:spPr>
          <a:xfrm>
            <a:off x="6570136" y="4241380"/>
            <a:ext cx="1418167" cy="533943"/>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lIns="103150" tIns="51576" rIns="103150" bIns="51576" rtlCol="0" anchor="ctr"/>
          <a:lstStyle/>
          <a:p>
            <a:pPr algn="ctr"/>
            <a:r>
              <a:rPr lang="da-DK" sz="1100" dirty="0"/>
              <a:t>Indretning af </a:t>
            </a:r>
            <a:r>
              <a:rPr lang="da-DK" sz="1100" dirty="0" smtClean="0"/>
              <a:t>arbejdsplads.</a:t>
            </a:r>
            <a:endParaRPr lang="da-DK" sz="1100" dirty="0"/>
          </a:p>
        </p:txBody>
      </p:sp>
      <p:sp>
        <p:nvSpPr>
          <p:cNvPr id="69" name="Afrundet rektangel 68"/>
          <p:cNvSpPr/>
          <p:nvPr/>
        </p:nvSpPr>
        <p:spPr>
          <a:xfrm>
            <a:off x="7881871" y="4196105"/>
            <a:ext cx="1540418" cy="533943"/>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lIns="103150" tIns="51576" rIns="103150" bIns="51576" rtlCol="0" anchor="ctr"/>
          <a:lstStyle/>
          <a:p>
            <a:pPr algn="ctr"/>
            <a:r>
              <a:rPr lang="da-DK" sz="1100" dirty="0"/>
              <a:t>Lad dog </a:t>
            </a:r>
            <a:r>
              <a:rPr lang="da-DK" sz="1100" dirty="0" smtClean="0"/>
              <a:t>barnet.</a:t>
            </a:r>
            <a:endParaRPr lang="da-DK" sz="1100" dirty="0"/>
          </a:p>
        </p:txBody>
      </p:sp>
      <p:sp>
        <p:nvSpPr>
          <p:cNvPr id="33" name="Afrundet rektangel 32"/>
          <p:cNvSpPr/>
          <p:nvPr/>
        </p:nvSpPr>
        <p:spPr>
          <a:xfrm>
            <a:off x="8022575" y="5649651"/>
            <a:ext cx="1195108" cy="545653"/>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lIns="103150" tIns="51576" rIns="103150" bIns="51576" rtlCol="0" anchor="ctr"/>
          <a:lstStyle/>
          <a:p>
            <a:pPr algn="ctr"/>
            <a:r>
              <a:rPr lang="da-DK" sz="1100" dirty="0" err="1" smtClean="0"/>
              <a:t>Nudging</a:t>
            </a:r>
            <a:r>
              <a:rPr lang="da-DK" sz="1100" dirty="0" smtClean="0"/>
              <a:t>.</a:t>
            </a:r>
            <a:endParaRPr lang="da-DK" sz="1100" dirty="0"/>
          </a:p>
        </p:txBody>
      </p:sp>
      <p:sp>
        <p:nvSpPr>
          <p:cNvPr id="34" name="Tekstfelt 37"/>
          <p:cNvSpPr txBox="1"/>
          <p:nvPr/>
        </p:nvSpPr>
        <p:spPr>
          <a:xfrm>
            <a:off x="6216537" y="377765"/>
            <a:ext cx="3391639" cy="319603"/>
          </a:xfrm>
          <a:prstGeom prst="rect">
            <a:avLst/>
          </a:prstGeom>
          <a:noFill/>
        </p:spPr>
        <p:txBody>
          <a:bodyPr wrap="square" lIns="103150" tIns="51576" rIns="103150" bIns="51576" rtlCol="0">
            <a:spAutoFit/>
          </a:bodyPr>
          <a:lstStyle/>
          <a:p>
            <a:pPr algn="ctr"/>
            <a:r>
              <a:rPr lang="da-DK" sz="1400" dirty="0" smtClean="0">
                <a:latin typeface="Avenir Book"/>
                <a:cs typeface="Avenir Book"/>
              </a:rPr>
              <a:t>Forslag til lokale tiltag</a:t>
            </a:r>
            <a:endParaRPr lang="da-DK" sz="1400" dirty="0">
              <a:latin typeface="Avenir Book"/>
              <a:cs typeface="Avenir Book"/>
            </a:endParaRPr>
          </a:p>
        </p:txBody>
      </p:sp>
      <p:sp>
        <p:nvSpPr>
          <p:cNvPr id="37" name="Tekstboks 36"/>
          <p:cNvSpPr txBox="1"/>
          <p:nvPr/>
        </p:nvSpPr>
        <p:spPr>
          <a:xfrm>
            <a:off x="1" y="6643258"/>
            <a:ext cx="653375" cy="258046"/>
          </a:xfrm>
          <a:prstGeom prst="rect">
            <a:avLst/>
          </a:prstGeom>
          <a:noFill/>
        </p:spPr>
        <p:txBody>
          <a:bodyPr wrap="square" lIns="103150" tIns="51575" rIns="103150" bIns="51575" rtlCol="0">
            <a:spAutoFit/>
          </a:bodyPr>
          <a:lstStyle/>
          <a:p>
            <a:r>
              <a:rPr lang="da-DK" sz="1000" dirty="0"/>
              <a:t>Side </a:t>
            </a:r>
            <a:r>
              <a:rPr lang="da-DK" sz="1000" dirty="0" smtClean="0"/>
              <a:t>10</a:t>
            </a:r>
            <a:endParaRPr lang="da-DK" sz="1000" dirty="0"/>
          </a:p>
        </p:txBody>
      </p:sp>
      <p:sp>
        <p:nvSpPr>
          <p:cNvPr id="35" name="Tekstfelt 39"/>
          <p:cNvSpPr txBox="1"/>
          <p:nvPr/>
        </p:nvSpPr>
        <p:spPr>
          <a:xfrm>
            <a:off x="130235" y="377765"/>
            <a:ext cx="3391639" cy="319603"/>
          </a:xfrm>
          <a:prstGeom prst="rect">
            <a:avLst/>
          </a:prstGeom>
          <a:noFill/>
        </p:spPr>
        <p:txBody>
          <a:bodyPr wrap="square" lIns="103150" tIns="51576" rIns="103150" bIns="51576" rtlCol="0">
            <a:spAutoFit/>
          </a:bodyPr>
          <a:lstStyle/>
          <a:p>
            <a:pPr algn="ctr"/>
            <a:r>
              <a:rPr lang="da-DK" sz="1400" dirty="0">
                <a:latin typeface="Avenir Book"/>
                <a:cs typeface="Avenir Book"/>
              </a:rPr>
              <a:t>Risikofaktorer</a:t>
            </a:r>
          </a:p>
        </p:txBody>
      </p:sp>
    </p:spTree>
    <p:extLst>
      <p:ext uri="{BB962C8B-B14F-4D97-AF65-F5344CB8AC3E}">
        <p14:creationId xmlns:p14="http://schemas.microsoft.com/office/powerpoint/2010/main" val="37782150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702547" y="959437"/>
            <a:ext cx="8325263" cy="3828254"/>
          </a:xfrm>
          <a:prstGeom prst="rect">
            <a:avLst/>
          </a:prstGeom>
          <a:noFill/>
        </p:spPr>
        <p:txBody>
          <a:bodyPr wrap="square" lIns="103150" tIns="51575" rIns="103150" bIns="51575" rtlCol="0">
            <a:spAutoFit/>
          </a:bodyPr>
          <a:lstStyle/>
          <a:p>
            <a:pPr algn="ctr"/>
            <a:r>
              <a:rPr lang="da-DK" sz="2700" b="1" dirty="0">
                <a:solidFill>
                  <a:srgbClr val="0070C0"/>
                </a:solidFill>
              </a:rPr>
              <a:t>Intro til </a:t>
            </a:r>
            <a:r>
              <a:rPr lang="da-DK" sz="2700" b="1" dirty="0" smtClean="0">
                <a:solidFill>
                  <a:srgbClr val="0070C0"/>
                </a:solidFill>
              </a:rPr>
              <a:t>uddybningen </a:t>
            </a:r>
            <a:r>
              <a:rPr lang="da-DK" sz="2700" b="1" dirty="0">
                <a:solidFill>
                  <a:srgbClr val="0070C0"/>
                </a:solidFill>
              </a:rPr>
              <a:t>af </a:t>
            </a:r>
            <a:r>
              <a:rPr lang="da-DK" sz="2700" b="1" dirty="0" smtClean="0">
                <a:solidFill>
                  <a:srgbClr val="0070C0"/>
                </a:solidFill>
              </a:rPr>
              <a:t>forslagene til </a:t>
            </a:r>
            <a:r>
              <a:rPr lang="da-DK" sz="2700" b="1" dirty="0">
                <a:solidFill>
                  <a:srgbClr val="0070C0"/>
                </a:solidFill>
              </a:rPr>
              <a:t>lokale tiltag</a:t>
            </a:r>
          </a:p>
          <a:p>
            <a:endParaRPr lang="da-DK" sz="1100" b="1" dirty="0"/>
          </a:p>
          <a:p>
            <a:endParaRPr lang="da-DK" sz="1200" b="1" dirty="0"/>
          </a:p>
          <a:p>
            <a:endParaRPr lang="da-DK" sz="1200" b="1" dirty="0"/>
          </a:p>
          <a:p>
            <a:endParaRPr lang="da-DK" sz="1200" b="1" dirty="0"/>
          </a:p>
          <a:p>
            <a:r>
              <a:rPr lang="da-DK" sz="1200" dirty="0"/>
              <a:t>I de følgende plancher uddybes de tiltag, som er nævnt i de grønne bokse i de områdespecifikke </a:t>
            </a:r>
            <a:r>
              <a:rPr lang="da-DK" sz="1200" dirty="0" smtClean="0"/>
              <a:t>oversigter. </a:t>
            </a:r>
            <a:r>
              <a:rPr lang="da-DK" sz="1200" dirty="0"/>
              <a:t>Tiltagene er udvalgt på baggrund af en vurdering af, hvad der forventes at have størst effekt i arbejdspladsernes </a:t>
            </a:r>
            <a:r>
              <a:rPr lang="da-DK" sz="1200" dirty="0" smtClean="0"/>
              <a:t>arbejde med at imødekomme </a:t>
            </a:r>
            <a:r>
              <a:rPr lang="da-DK" sz="1200" dirty="0"/>
              <a:t>risikofaktorerne. </a:t>
            </a:r>
          </a:p>
          <a:p>
            <a:endParaRPr lang="da-DK" sz="1200" dirty="0"/>
          </a:p>
          <a:p>
            <a:r>
              <a:rPr lang="da-DK" sz="1200" dirty="0"/>
              <a:t>Det er ikke ensbetydende med, at der ikke kan være andre tiltag, som vil have større effekt på den fysiske eller psykiske sundhed på den enkelte arbejdsplads. Den enkelte arbejdsplads skal iværksætte de tiltag, som de vurderer vil have størst effekt på sundheden.</a:t>
            </a:r>
          </a:p>
          <a:p>
            <a:endParaRPr lang="da-DK" sz="1200" dirty="0"/>
          </a:p>
          <a:p>
            <a:r>
              <a:rPr lang="da-DK" sz="1200" dirty="0"/>
              <a:t>Først gennemgås tiltagene til psykisk sundhed. Derefter tiltagene til fysisk sundhed. </a:t>
            </a:r>
          </a:p>
          <a:p>
            <a:endParaRPr lang="da-DK" sz="1200" dirty="0"/>
          </a:p>
          <a:p>
            <a:r>
              <a:rPr lang="da-DK" sz="1200" dirty="0"/>
              <a:t>Efter siderne med uddybning </a:t>
            </a:r>
            <a:r>
              <a:rPr lang="da-DK" sz="1200" dirty="0" smtClean="0"/>
              <a:t>er </a:t>
            </a:r>
            <a:r>
              <a:rPr lang="da-DK" sz="1200" dirty="0"/>
              <a:t>en oversigt over de nye tiltag, som </a:t>
            </a:r>
            <a:r>
              <a:rPr lang="da-DK" sz="1200" dirty="0" smtClean="0"/>
              <a:t>iværksættes </a:t>
            </a:r>
            <a:r>
              <a:rPr lang="da-DK" sz="1200" dirty="0"/>
              <a:t>centralt for at understøtte arbejdspladsernes arbejde med sundhedsfremme.</a:t>
            </a:r>
          </a:p>
          <a:p>
            <a:endParaRPr lang="da-DK" sz="1200" dirty="0"/>
          </a:p>
          <a:p>
            <a:r>
              <a:rPr lang="da-DK" sz="1200" dirty="0"/>
              <a:t> </a:t>
            </a:r>
          </a:p>
          <a:p>
            <a:endParaRPr lang="da-DK" sz="1200" dirty="0"/>
          </a:p>
        </p:txBody>
      </p:sp>
      <p:sp>
        <p:nvSpPr>
          <p:cNvPr id="4" name="Tekstboks 3"/>
          <p:cNvSpPr txBox="1"/>
          <p:nvPr/>
        </p:nvSpPr>
        <p:spPr>
          <a:xfrm>
            <a:off x="1" y="6643258"/>
            <a:ext cx="653375" cy="258046"/>
          </a:xfrm>
          <a:prstGeom prst="rect">
            <a:avLst/>
          </a:prstGeom>
          <a:noFill/>
        </p:spPr>
        <p:txBody>
          <a:bodyPr wrap="square" lIns="103150" tIns="51575" rIns="103150" bIns="51575" rtlCol="0">
            <a:spAutoFit/>
          </a:bodyPr>
          <a:lstStyle/>
          <a:p>
            <a:r>
              <a:rPr lang="da-DK" sz="1000" dirty="0"/>
              <a:t>Side </a:t>
            </a:r>
            <a:r>
              <a:rPr lang="da-DK" sz="1000" dirty="0" smtClean="0"/>
              <a:t>11 </a:t>
            </a:r>
            <a:endParaRPr lang="da-DK" sz="1000" dirty="0"/>
          </a:p>
        </p:txBody>
      </p:sp>
    </p:spTree>
    <p:extLst>
      <p:ext uri="{BB962C8B-B14F-4D97-AF65-F5344CB8AC3E}">
        <p14:creationId xmlns:p14="http://schemas.microsoft.com/office/powerpoint/2010/main" val="560258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702547" y="559756"/>
            <a:ext cx="8325263" cy="5505636"/>
          </a:xfrm>
          <a:prstGeom prst="rect">
            <a:avLst/>
          </a:prstGeom>
          <a:noFill/>
        </p:spPr>
        <p:txBody>
          <a:bodyPr wrap="square" lIns="103150" tIns="51575" rIns="103150" bIns="51575" rtlCol="0">
            <a:spAutoFit/>
          </a:bodyPr>
          <a:lstStyle/>
          <a:p>
            <a:r>
              <a:rPr lang="da-DK" sz="2700" b="1" dirty="0">
                <a:solidFill>
                  <a:srgbClr val="0070C0"/>
                </a:solidFill>
              </a:rPr>
              <a:t>Uddybning af </a:t>
            </a:r>
            <a:r>
              <a:rPr lang="da-DK" sz="2700" b="1" dirty="0" smtClean="0">
                <a:solidFill>
                  <a:srgbClr val="0070C0"/>
                </a:solidFill>
              </a:rPr>
              <a:t>forslag til lokale </a:t>
            </a:r>
            <a:r>
              <a:rPr lang="da-DK" sz="2700" b="1" dirty="0">
                <a:solidFill>
                  <a:srgbClr val="0070C0"/>
                </a:solidFill>
              </a:rPr>
              <a:t>tiltag om psykisk sundhed</a:t>
            </a:r>
          </a:p>
          <a:p>
            <a:pPr algn="ctr"/>
            <a:endParaRPr lang="da-DK" sz="1200" i="1" dirty="0"/>
          </a:p>
          <a:p>
            <a:pPr algn="ctr"/>
            <a:endParaRPr lang="da-DK" sz="1200" i="1" dirty="0"/>
          </a:p>
          <a:p>
            <a:r>
              <a:rPr lang="da-DK" sz="1200" b="1" dirty="0"/>
              <a:t>Handling på baggrund af analyse </a:t>
            </a:r>
            <a:endParaRPr lang="da-DK" sz="1200" dirty="0"/>
          </a:p>
          <a:p>
            <a:r>
              <a:rPr lang="da-DK" sz="1200" dirty="0"/>
              <a:t>Arbejdspladsernes analyse kan bygge på mange forskellige former for data. Formålet med analysen er at få øjnene op for nye typer af handlinger f.eks. ændringer i vagtplaner, ændringer eller tydeliggørelse af prioriteringerne i opgaverne samt procedurer for håndtering af spidsbelastninger og uforudsete hændelser, der afspejler virkeligheden. </a:t>
            </a:r>
          </a:p>
          <a:p>
            <a:endParaRPr lang="da-DK" sz="1200" dirty="0"/>
          </a:p>
          <a:p>
            <a:r>
              <a:rPr lang="da-DK" sz="1200" dirty="0"/>
              <a:t>Analysen kan være at kigge på eksisterende data med nye øjne, f.eks. finde mønstre i vikarforbruget det seneste år i forhold til hvilke dage og perioder, hvor underbemandingen er størst. Den kan også være at indsamle og kigge på ny data, som kan belyse faktiske forhold </a:t>
            </a:r>
            <a:r>
              <a:rPr lang="da-DK" sz="1200" dirty="0" smtClean="0"/>
              <a:t>på </a:t>
            </a:r>
            <a:r>
              <a:rPr lang="da-DK" sz="1200" dirty="0"/>
              <a:t>arbejdspladsen. Hvilke data, </a:t>
            </a:r>
            <a:r>
              <a:rPr lang="da-DK" sz="1200" dirty="0" smtClean="0"/>
              <a:t>som </a:t>
            </a:r>
            <a:r>
              <a:rPr lang="da-DK" sz="1200" dirty="0"/>
              <a:t>er relevante at </a:t>
            </a:r>
            <a:r>
              <a:rPr lang="da-DK" sz="1200" dirty="0" smtClean="0"/>
              <a:t>registrere, </a:t>
            </a:r>
            <a:r>
              <a:rPr lang="da-DK" sz="1200" dirty="0"/>
              <a:t>afhænger af hvad som ønskes  belyst. Det kunne f.eks. være en registrering over en måned </a:t>
            </a:r>
            <a:r>
              <a:rPr lang="da-DK" sz="1200" dirty="0" smtClean="0"/>
              <a:t>af, </a:t>
            </a:r>
            <a:r>
              <a:rPr lang="da-DK" sz="1200" dirty="0"/>
              <a:t>hvilke dage og tidspunkter på dagen, hvor der er </a:t>
            </a:r>
            <a:r>
              <a:rPr lang="da-DK" sz="1200" dirty="0" smtClean="0"/>
              <a:t>mere og mindre </a:t>
            </a:r>
            <a:r>
              <a:rPr lang="da-DK" sz="1200" dirty="0"/>
              <a:t>travlt. Det kunne også være en registrering af hvor mange afbrydelser, </a:t>
            </a:r>
            <a:r>
              <a:rPr lang="da-DK" sz="1200" dirty="0" smtClean="0"/>
              <a:t>f.eks. </a:t>
            </a:r>
            <a:r>
              <a:rPr lang="da-DK" sz="1200" dirty="0"/>
              <a:t>telefonopkald, som opleves på forskellige tidspunkter af dagen. Eller en registrering af hvilke opgaver, som medarbejderne nåede og ikke nåede de forskellige dage</a:t>
            </a:r>
            <a:r>
              <a:rPr lang="da-DK" sz="1200" dirty="0" smtClean="0"/>
              <a:t>. </a:t>
            </a:r>
            <a:endParaRPr lang="da-DK" sz="1200" dirty="0"/>
          </a:p>
          <a:p>
            <a:endParaRPr lang="da-DK" sz="1200" dirty="0"/>
          </a:p>
          <a:p>
            <a:r>
              <a:rPr lang="da-DK" sz="1200" b="1" dirty="0"/>
              <a:t>Viden om psykisk sundhed </a:t>
            </a:r>
            <a:endParaRPr lang="da-DK" sz="1200" dirty="0"/>
          </a:p>
          <a:p>
            <a:r>
              <a:rPr lang="da-DK" sz="1200" dirty="0" smtClean="0"/>
              <a:t>Kendskab </a:t>
            </a:r>
            <a:r>
              <a:rPr lang="da-DK" sz="1200" dirty="0"/>
              <a:t>til de mekanismer der påvirker psykisk sundhed er afgørende, både i forhold til forebyggelse og i forhold til at kunne se, når medarbejdere eller kolleger ikke har det godt. Medarbejdere skal kende til symptomer og til hvordan de kan hjælpe </a:t>
            </a:r>
            <a:r>
              <a:rPr lang="da-DK" sz="1200" dirty="0" smtClean="0"/>
              <a:t>sig </a:t>
            </a:r>
            <a:r>
              <a:rPr lang="da-DK" sz="1200" dirty="0"/>
              <a:t>selv eller en kollega. </a:t>
            </a:r>
          </a:p>
          <a:p>
            <a:endParaRPr lang="da-DK" sz="1200" dirty="0"/>
          </a:p>
          <a:p>
            <a:pPr lvl="0"/>
            <a:r>
              <a:rPr lang="da-DK" sz="1200" b="1" dirty="0"/>
              <a:t>Individuel behandling af stress </a:t>
            </a:r>
          </a:p>
          <a:p>
            <a:pPr lvl="0"/>
            <a:r>
              <a:rPr lang="da-DK" sz="1200" dirty="0" smtClean="0"/>
              <a:t>Kommunens medarbejdere </a:t>
            </a:r>
            <a:r>
              <a:rPr lang="da-DK" sz="1200" dirty="0"/>
              <a:t>kan benytte sig af kommunens sundhedsforsikring til </a:t>
            </a:r>
            <a:r>
              <a:rPr lang="da-DK" sz="1200" dirty="0" smtClean="0"/>
              <a:t>psykologbehandling </a:t>
            </a:r>
            <a:r>
              <a:rPr lang="da-DK" sz="1200" dirty="0"/>
              <a:t>af arbejdsrelateret stress. </a:t>
            </a:r>
            <a:r>
              <a:rPr lang="da-DK" sz="1200" dirty="0" smtClean="0"/>
              <a:t>Det kan være medarbejdere, som er blevet ramt af </a:t>
            </a:r>
            <a:r>
              <a:rPr lang="da-DK" sz="1200" dirty="0"/>
              <a:t>stress såvel som </a:t>
            </a:r>
            <a:r>
              <a:rPr lang="da-DK" sz="1200" dirty="0" smtClean="0"/>
              <a:t>medarbejdere, der </a:t>
            </a:r>
            <a:r>
              <a:rPr lang="da-DK" sz="1200" dirty="0"/>
              <a:t>er </a:t>
            </a:r>
            <a:r>
              <a:rPr lang="da-DK" sz="1200" dirty="0" smtClean="0"/>
              <a:t>på vej til at blive ramt af stress. Sygefraværs-politikken </a:t>
            </a:r>
            <a:r>
              <a:rPr lang="da-DK" sz="1200" dirty="0"/>
              <a:t>”Mere nærvær – mindre fravær” beskriver desuden processen og dialogen med den syge medarbejder. </a:t>
            </a:r>
          </a:p>
          <a:p>
            <a:pPr lvl="0"/>
            <a:endParaRPr lang="da-DK" sz="1200" dirty="0"/>
          </a:p>
          <a:p>
            <a:pPr lvl="0"/>
            <a:r>
              <a:rPr lang="da-DK" sz="1200" b="1" dirty="0"/>
              <a:t>Lokal vejledning om vold og </a:t>
            </a:r>
            <a:r>
              <a:rPr lang="da-DK" sz="1200" b="1" dirty="0" smtClean="0"/>
              <a:t>trusler </a:t>
            </a:r>
            <a:endParaRPr lang="da-DK" sz="1200" dirty="0" smtClean="0"/>
          </a:p>
          <a:p>
            <a:pPr lvl="0"/>
            <a:r>
              <a:rPr lang="da-DK" sz="1200" dirty="0" smtClean="0"/>
              <a:t>Via den løbende opdatering af den lokale vejledning om vold og trusler afklares, hvordan vold og trusler på arbejdspladsen forebygges og håndteres og hvordan det sikres, at medarbejderne er klædt på til at forebygge og håndtere det.</a:t>
            </a:r>
            <a:endParaRPr lang="da-DK" sz="1200" dirty="0"/>
          </a:p>
        </p:txBody>
      </p:sp>
      <p:sp>
        <p:nvSpPr>
          <p:cNvPr id="4" name="Tekstboks 3"/>
          <p:cNvSpPr txBox="1"/>
          <p:nvPr/>
        </p:nvSpPr>
        <p:spPr>
          <a:xfrm>
            <a:off x="1" y="6643258"/>
            <a:ext cx="653375" cy="258046"/>
          </a:xfrm>
          <a:prstGeom prst="rect">
            <a:avLst/>
          </a:prstGeom>
          <a:noFill/>
        </p:spPr>
        <p:txBody>
          <a:bodyPr wrap="square" lIns="103150" tIns="51575" rIns="103150" bIns="51575" rtlCol="0">
            <a:spAutoFit/>
          </a:bodyPr>
          <a:lstStyle/>
          <a:p>
            <a:r>
              <a:rPr lang="da-DK" sz="1000" dirty="0"/>
              <a:t>Side </a:t>
            </a:r>
            <a:r>
              <a:rPr lang="da-DK" sz="1000" dirty="0" smtClean="0"/>
              <a:t>12</a:t>
            </a:r>
            <a:endParaRPr lang="da-DK" sz="1000" dirty="0"/>
          </a:p>
        </p:txBody>
      </p:sp>
    </p:spTree>
    <p:extLst>
      <p:ext uri="{BB962C8B-B14F-4D97-AF65-F5344CB8AC3E}">
        <p14:creationId xmlns:p14="http://schemas.microsoft.com/office/powerpoint/2010/main" val="28371928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505841" y="586743"/>
            <a:ext cx="8824067" cy="4382252"/>
          </a:xfrm>
          <a:prstGeom prst="rect">
            <a:avLst/>
          </a:prstGeom>
          <a:noFill/>
        </p:spPr>
        <p:txBody>
          <a:bodyPr wrap="square" lIns="103150" tIns="51575" rIns="103150" bIns="51575" rtlCol="0">
            <a:spAutoFit/>
          </a:bodyPr>
          <a:lstStyle/>
          <a:p>
            <a:r>
              <a:rPr lang="da-DK" sz="2700" b="1" dirty="0">
                <a:solidFill>
                  <a:srgbClr val="0070C0"/>
                </a:solidFill>
              </a:rPr>
              <a:t>Uddybning af forslag til lokale tiltag om fysisk sundhed</a:t>
            </a:r>
          </a:p>
          <a:p>
            <a:endParaRPr lang="da-DK" sz="1100" i="1" dirty="0"/>
          </a:p>
          <a:p>
            <a:endParaRPr lang="da-DK" sz="1200" i="1" dirty="0"/>
          </a:p>
          <a:p>
            <a:endParaRPr lang="da-DK" sz="1200" i="1" dirty="0"/>
          </a:p>
          <a:p>
            <a:r>
              <a:rPr lang="da-DK" sz="1200" b="1" dirty="0" err="1"/>
              <a:t>Nudging</a:t>
            </a:r>
            <a:r>
              <a:rPr lang="da-DK" sz="1200" b="1" dirty="0"/>
              <a:t> </a:t>
            </a:r>
          </a:p>
          <a:p>
            <a:r>
              <a:rPr lang="da-DK" sz="1200" dirty="0" err="1"/>
              <a:t>Nudge</a:t>
            </a:r>
            <a:r>
              <a:rPr lang="da-DK" sz="1200" dirty="0"/>
              <a:t> er engelsk for </a:t>
            </a:r>
            <a:r>
              <a:rPr lang="da-DK" sz="1200" dirty="0" smtClean="0"/>
              <a:t>et skub/puf. </a:t>
            </a:r>
            <a:r>
              <a:rPr lang="da-DK" sz="1200" dirty="0" err="1"/>
              <a:t>Nudging</a:t>
            </a:r>
            <a:r>
              <a:rPr lang="da-DK" sz="1200" dirty="0"/>
              <a:t> er et forsøg på at påvirke menneskers valg og adfærd i retning mod den </a:t>
            </a:r>
            <a:r>
              <a:rPr lang="da-DK" sz="1200" dirty="0" smtClean="0"/>
              <a:t>hensigtsmæssige </a:t>
            </a:r>
            <a:r>
              <a:rPr lang="da-DK" sz="1200" dirty="0"/>
              <a:t>adfærd og bygger på en forståelse af, at mennesker ikke altid agerer rationelt. Den grundlæggende antagelse bag </a:t>
            </a:r>
            <a:r>
              <a:rPr lang="da-DK" sz="1200" dirty="0" err="1"/>
              <a:t>nudging</a:t>
            </a:r>
            <a:r>
              <a:rPr lang="da-DK" sz="1200" dirty="0"/>
              <a:t> er, at mennesker egentlig gerne vil - men at noget i praksis forhindrer dem i at gøre det. Det kan f.eks. være, at medarbejderen i den konkrete situation glemmer, hvad der er det rigtige, undervurderer risikoen eller ikke bruger de tilgængelige hjælpemidler, fordi det tager tid. </a:t>
            </a:r>
          </a:p>
          <a:p>
            <a:endParaRPr lang="da-DK" sz="1200" dirty="0"/>
          </a:p>
          <a:p>
            <a:r>
              <a:rPr lang="da-DK" sz="1200" dirty="0"/>
              <a:t>Et </a:t>
            </a:r>
            <a:r>
              <a:rPr lang="da-DK" sz="1200" dirty="0" err="1"/>
              <a:t>nudge</a:t>
            </a:r>
            <a:r>
              <a:rPr lang="da-DK" sz="1200" dirty="0"/>
              <a:t> kan f.eks. være symboler på tunge genstande, der minder om at bruge hjælpemidler eller mulighed for at vælge ”</a:t>
            </a:r>
            <a:r>
              <a:rPr lang="da-DK" sz="1200" dirty="0" err="1"/>
              <a:t>walk</a:t>
            </a:r>
            <a:r>
              <a:rPr lang="da-DK" sz="1200" dirty="0"/>
              <a:t> and talk” i mødelokalebookingen. Branche-Fællesskabet for Arbejdsmiljø har udarbejdet ”</a:t>
            </a:r>
            <a:r>
              <a:rPr lang="da-DK" sz="1200" dirty="0" err="1"/>
              <a:t>Nudging</a:t>
            </a:r>
            <a:r>
              <a:rPr lang="da-DK" sz="1200" dirty="0"/>
              <a:t>-guiden: Introduktion til </a:t>
            </a:r>
            <a:r>
              <a:rPr lang="da-DK" sz="1200" dirty="0" err="1"/>
              <a:t>nudging</a:t>
            </a:r>
            <a:r>
              <a:rPr lang="da-DK" sz="1200" dirty="0"/>
              <a:t> som metode”, der kan hjælpe til at arbejde med </a:t>
            </a:r>
            <a:r>
              <a:rPr lang="da-DK" sz="1200" dirty="0" err="1"/>
              <a:t>nudging</a:t>
            </a:r>
            <a:r>
              <a:rPr lang="da-DK" sz="1200" dirty="0"/>
              <a:t> og udvikle konkrete </a:t>
            </a:r>
            <a:r>
              <a:rPr lang="da-DK" sz="1200" dirty="0" err="1"/>
              <a:t>nudging</a:t>
            </a:r>
            <a:r>
              <a:rPr lang="da-DK" sz="1200" dirty="0"/>
              <a:t>-løsninger på arbejdspladsen: https://</a:t>
            </a:r>
            <a:r>
              <a:rPr lang="da-DK" sz="1200" dirty="0" smtClean="0"/>
              <a:t>www.arbejdsmiljoweb.dk/krop-og-sundhed/nuding-guiden.</a:t>
            </a:r>
            <a:endParaRPr lang="da-DK" sz="1200" i="1" dirty="0"/>
          </a:p>
          <a:p>
            <a:endParaRPr lang="da-DK" sz="1200" dirty="0"/>
          </a:p>
          <a:p>
            <a:r>
              <a:rPr lang="da-DK" sz="1200" b="1" dirty="0"/>
              <a:t>Træning og pauser </a:t>
            </a:r>
            <a:endParaRPr lang="da-DK" sz="1200" dirty="0" smtClean="0"/>
          </a:p>
          <a:p>
            <a:r>
              <a:rPr lang="da-DK" sz="1200" dirty="0" smtClean="0"/>
              <a:t>Sandsynligheden for at træningen finder sted øges, når den tænkes ind i arbejdstiden. Det kan opleves svært at finde tid til træning i en travl hverdag, men måske er der mulighed for at tænke bevægelse ind i arbejdsopgaverne eller i den måde, som der f.eks. holdes møder på. Træning af kortere varighed, hvor medarbejderen får pulsen op flere gange om ugen, har god effekt. Medarbejderne behøver ikke klæde om da det f.eks. kan være elastikøvelser eller gåture i rask tempo. Mindre pauser på få minutter i løbet af dagen har også effekt i forhold til at kroppen restituerer. </a:t>
            </a:r>
          </a:p>
          <a:p>
            <a:endParaRPr lang="da-DK" sz="1200" dirty="0"/>
          </a:p>
        </p:txBody>
      </p:sp>
      <p:sp>
        <p:nvSpPr>
          <p:cNvPr id="4" name="Tekstboks 3"/>
          <p:cNvSpPr txBox="1"/>
          <p:nvPr/>
        </p:nvSpPr>
        <p:spPr>
          <a:xfrm>
            <a:off x="1" y="6643258"/>
            <a:ext cx="653375" cy="258046"/>
          </a:xfrm>
          <a:prstGeom prst="rect">
            <a:avLst/>
          </a:prstGeom>
          <a:noFill/>
        </p:spPr>
        <p:txBody>
          <a:bodyPr wrap="square" lIns="103150" tIns="51575" rIns="103150" bIns="51575" rtlCol="0">
            <a:spAutoFit/>
          </a:bodyPr>
          <a:lstStyle/>
          <a:p>
            <a:r>
              <a:rPr lang="da-DK" sz="1000" dirty="0"/>
              <a:t>Side </a:t>
            </a:r>
            <a:r>
              <a:rPr lang="da-DK" sz="1000" dirty="0" smtClean="0"/>
              <a:t>13 </a:t>
            </a:r>
            <a:endParaRPr lang="da-DK" sz="1000" dirty="0"/>
          </a:p>
        </p:txBody>
      </p:sp>
    </p:spTree>
    <p:extLst>
      <p:ext uri="{BB962C8B-B14F-4D97-AF65-F5344CB8AC3E}">
        <p14:creationId xmlns:p14="http://schemas.microsoft.com/office/powerpoint/2010/main" val="19110793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365323" y="637853"/>
            <a:ext cx="8774894" cy="3843643"/>
          </a:xfrm>
          <a:prstGeom prst="rect">
            <a:avLst/>
          </a:prstGeom>
          <a:noFill/>
        </p:spPr>
        <p:txBody>
          <a:bodyPr wrap="square" lIns="103150" tIns="51575" rIns="103150" bIns="51575" rtlCol="0">
            <a:spAutoFit/>
          </a:bodyPr>
          <a:lstStyle/>
          <a:p>
            <a:r>
              <a:rPr lang="da-DK" sz="2700" b="1" dirty="0">
                <a:solidFill>
                  <a:srgbClr val="0070C0"/>
                </a:solidFill>
              </a:rPr>
              <a:t>Uddybning af forslag til lokale tiltag om fysisk </a:t>
            </a:r>
            <a:r>
              <a:rPr lang="da-DK" sz="2700" b="1" dirty="0" smtClean="0">
                <a:solidFill>
                  <a:srgbClr val="0070C0"/>
                </a:solidFill>
              </a:rPr>
              <a:t>sundhed</a:t>
            </a:r>
            <a:r>
              <a:rPr lang="da-DK" sz="2700" b="1" dirty="0">
                <a:solidFill>
                  <a:srgbClr val="0070C0"/>
                </a:solidFill>
              </a:rPr>
              <a:t> </a:t>
            </a:r>
          </a:p>
          <a:p>
            <a:endParaRPr lang="da-DK" sz="1200" b="1" dirty="0"/>
          </a:p>
          <a:p>
            <a:endParaRPr lang="da-DK" sz="1200" b="1" dirty="0"/>
          </a:p>
          <a:p>
            <a:endParaRPr lang="da-DK" sz="1200" b="1" dirty="0"/>
          </a:p>
          <a:p>
            <a:endParaRPr lang="da-DK" sz="1200" b="1" dirty="0"/>
          </a:p>
          <a:p>
            <a:r>
              <a:rPr lang="da-DK" sz="1200" b="1" dirty="0" smtClean="0"/>
              <a:t>Lad dog barnet </a:t>
            </a:r>
          </a:p>
          <a:p>
            <a:r>
              <a:rPr lang="da-DK" sz="1200" dirty="0" smtClean="0"/>
              <a:t>I en travl hverdag er det let at forfalde til dårlige vaner, som for eksempel at bære på børn, som selv kan gå. Ved at sætte fokus på børnenes motoriske udvikling og lade ergonomi og pædagogik gå hånd i hånd kan medarbejderen slå to fluer med et smæk: styrke børnenes udvikling og passe bedre på sig selv. Arbejdspladserne kan med fordel undersøge hvad der udfordrer i forhold til at gøre op med de dårlige vaner og hvordan man kan komme disse til livs. </a:t>
            </a:r>
            <a:r>
              <a:rPr lang="da-DK" sz="1200" dirty="0" err="1" smtClean="0"/>
              <a:t>BrancheFællesskabet</a:t>
            </a:r>
            <a:r>
              <a:rPr lang="da-DK" sz="1200" dirty="0" smtClean="0"/>
              <a:t> for Arbejdsmiljø har lavet vejledningen ”Lad dog barnet” målrettet dag- og fritidsinstitutioner: www.arbejdsmiljoweb.dk/laddogbarnet</a:t>
            </a:r>
          </a:p>
          <a:p>
            <a:endParaRPr lang="da-DK" sz="1200" b="1" dirty="0" smtClean="0"/>
          </a:p>
          <a:p>
            <a:r>
              <a:rPr lang="da-DK" sz="1200" b="1" dirty="0" smtClean="0"/>
              <a:t>Indretning af arbejdsplads </a:t>
            </a:r>
            <a:endParaRPr lang="da-DK" sz="1200" dirty="0" smtClean="0"/>
          </a:p>
          <a:p>
            <a:r>
              <a:rPr lang="da-DK" sz="1200" dirty="0" smtClean="0"/>
              <a:t>I indretningen af arbejdspladsen skal der tages højde for, at arbejdet skal foregå i gode arbejdsstillinger. Borde og stole skal have en højde, der passer til medarbejderne. Knæliggende arbejde skal undgås og ved pusleborde skal man bruge hæve/sænkefunktionen for at undgå kraftige foroverbøjninger.</a:t>
            </a:r>
          </a:p>
          <a:p>
            <a:endParaRPr lang="da-DK" sz="1200" b="1" dirty="0" smtClean="0"/>
          </a:p>
          <a:p>
            <a:endParaRPr lang="da-DK" sz="1200" dirty="0"/>
          </a:p>
          <a:p>
            <a:r>
              <a:rPr lang="da-DK" sz="1200" dirty="0"/>
              <a:t> </a:t>
            </a:r>
          </a:p>
        </p:txBody>
      </p:sp>
      <p:sp>
        <p:nvSpPr>
          <p:cNvPr id="4" name="Tekstboks 3"/>
          <p:cNvSpPr txBox="1"/>
          <p:nvPr/>
        </p:nvSpPr>
        <p:spPr>
          <a:xfrm>
            <a:off x="1" y="6643258"/>
            <a:ext cx="653375" cy="258046"/>
          </a:xfrm>
          <a:prstGeom prst="rect">
            <a:avLst/>
          </a:prstGeom>
          <a:noFill/>
        </p:spPr>
        <p:txBody>
          <a:bodyPr wrap="square" lIns="103150" tIns="51575" rIns="103150" bIns="51575" rtlCol="0">
            <a:spAutoFit/>
          </a:bodyPr>
          <a:lstStyle/>
          <a:p>
            <a:r>
              <a:rPr lang="da-DK" sz="1000" dirty="0"/>
              <a:t>Side </a:t>
            </a:r>
            <a:r>
              <a:rPr lang="da-DK" sz="1000" dirty="0" smtClean="0"/>
              <a:t>14 </a:t>
            </a:r>
            <a:endParaRPr lang="da-DK" sz="1000" dirty="0"/>
          </a:p>
        </p:txBody>
      </p:sp>
    </p:spTree>
    <p:extLst>
      <p:ext uri="{BB962C8B-B14F-4D97-AF65-F5344CB8AC3E}">
        <p14:creationId xmlns:p14="http://schemas.microsoft.com/office/powerpoint/2010/main" val="8612686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316150" y="624443"/>
            <a:ext cx="8774890" cy="4397640"/>
          </a:xfrm>
          <a:prstGeom prst="rect">
            <a:avLst/>
          </a:prstGeom>
          <a:noFill/>
        </p:spPr>
        <p:txBody>
          <a:bodyPr wrap="square" lIns="103150" tIns="51575" rIns="103150" bIns="51575" rtlCol="0">
            <a:spAutoFit/>
          </a:bodyPr>
          <a:lstStyle/>
          <a:p>
            <a:pPr algn="ctr"/>
            <a:r>
              <a:rPr lang="da-DK" sz="2700" b="1" dirty="0">
                <a:solidFill>
                  <a:srgbClr val="0070C0"/>
                </a:solidFill>
              </a:rPr>
              <a:t>Centrale sundhedsfremmetiltag</a:t>
            </a:r>
            <a:endParaRPr lang="da-DK" sz="2700" dirty="0">
              <a:solidFill>
                <a:srgbClr val="0070C0"/>
              </a:solidFill>
            </a:endParaRPr>
          </a:p>
          <a:p>
            <a:endParaRPr lang="da-DK" sz="1200" dirty="0"/>
          </a:p>
          <a:p>
            <a:endParaRPr lang="da-DK" sz="1200" dirty="0"/>
          </a:p>
          <a:p>
            <a:endParaRPr lang="da-DK" sz="1200" dirty="0" smtClean="0"/>
          </a:p>
          <a:p>
            <a:r>
              <a:rPr lang="da-DK" sz="1200" dirty="0" smtClean="0"/>
              <a:t>For </a:t>
            </a:r>
            <a:r>
              <a:rPr lang="da-DK" sz="1200" dirty="0"/>
              <a:t>at understøtte </a:t>
            </a:r>
            <a:r>
              <a:rPr lang="da-DK" sz="1200" dirty="0" smtClean="0"/>
              <a:t>det </a:t>
            </a:r>
            <a:r>
              <a:rPr lang="da-DK" sz="1200" dirty="0"/>
              <a:t>lokale </a:t>
            </a:r>
            <a:r>
              <a:rPr lang="da-DK" sz="1200" dirty="0" smtClean="0"/>
              <a:t>arbejde med sundhedsfremme </a:t>
            </a:r>
            <a:r>
              <a:rPr lang="da-DK" sz="1200" dirty="0"/>
              <a:t>iværksættes en række centrale tiltag. Disse er:</a:t>
            </a:r>
          </a:p>
          <a:p>
            <a:endParaRPr lang="da-DK" sz="1200" dirty="0"/>
          </a:p>
          <a:p>
            <a:pPr marL="193406" indent="-193406">
              <a:buFont typeface="Arial" panose="020B0604020202020204" pitchFamily="34" charset="0"/>
              <a:buChar char="•"/>
            </a:pPr>
            <a:r>
              <a:rPr lang="da-DK" sz="1200" b="1" dirty="0" smtClean="0">
                <a:solidFill>
                  <a:srgbClr val="0070C0"/>
                </a:solidFill>
              </a:rPr>
              <a:t>Temamøde </a:t>
            </a:r>
            <a:r>
              <a:rPr lang="da-DK" sz="1200" b="1" dirty="0">
                <a:solidFill>
                  <a:srgbClr val="0070C0"/>
                </a:solidFill>
              </a:rPr>
              <a:t>om psykisk sundhed og stress. </a:t>
            </a:r>
            <a:r>
              <a:rPr lang="da-DK" sz="1200" dirty="0"/>
              <a:t>Deltagere på </a:t>
            </a:r>
            <a:r>
              <a:rPr lang="da-DK" sz="1200" dirty="0" smtClean="0"/>
              <a:t>mødet vil være </a:t>
            </a:r>
            <a:r>
              <a:rPr lang="da-DK" sz="1200" dirty="0"/>
              <a:t>ledere, tillidsrepræsentanter og </a:t>
            </a:r>
            <a:r>
              <a:rPr lang="da-DK" sz="1200" dirty="0" smtClean="0"/>
              <a:t>arbejdsmiljørepræsentanter</a:t>
            </a:r>
            <a:r>
              <a:rPr lang="da-DK" sz="1200" dirty="0"/>
              <a:t>. Formålet </a:t>
            </a:r>
            <a:r>
              <a:rPr lang="da-DK" sz="1200" dirty="0" smtClean="0"/>
              <a:t>med mødet er </a:t>
            </a:r>
            <a:r>
              <a:rPr lang="da-DK" sz="1200" dirty="0"/>
              <a:t>at bidrage med viden om området og handlemuligheder og derved bidrage med et fælles udgangspunkt og et fælles sprog  til det lokale arbejde med psykisk sundhed.</a:t>
            </a:r>
          </a:p>
          <a:p>
            <a:pPr marL="193406" indent="-193406">
              <a:buFont typeface="Arial" panose="020B0604020202020204" pitchFamily="34" charset="0"/>
              <a:buChar char="•"/>
            </a:pPr>
            <a:endParaRPr lang="da-DK" sz="1200" dirty="0"/>
          </a:p>
          <a:p>
            <a:pPr marL="193406" indent="-193406">
              <a:buFont typeface="Arial" panose="020B0604020202020204" pitchFamily="34" charset="0"/>
              <a:buChar char="•"/>
            </a:pPr>
            <a:r>
              <a:rPr lang="da-DK" sz="1200" b="1" dirty="0" smtClean="0">
                <a:solidFill>
                  <a:srgbClr val="0070C0"/>
                </a:solidFill>
              </a:rPr>
              <a:t>Udbredelse af kendskab til mulighed for individuel </a:t>
            </a:r>
            <a:r>
              <a:rPr lang="da-DK" sz="1200" b="1" dirty="0">
                <a:solidFill>
                  <a:srgbClr val="0070C0"/>
                </a:solidFill>
              </a:rPr>
              <a:t>stress </a:t>
            </a:r>
            <a:r>
              <a:rPr lang="da-DK" sz="1200" b="1" dirty="0" smtClean="0">
                <a:solidFill>
                  <a:srgbClr val="0070C0"/>
                </a:solidFill>
              </a:rPr>
              <a:t>behandling.</a:t>
            </a:r>
            <a:r>
              <a:rPr lang="da-DK" sz="1200" dirty="0"/>
              <a:t> </a:t>
            </a:r>
            <a:r>
              <a:rPr lang="da-DK" sz="1200" dirty="0" smtClean="0"/>
              <a:t>Medarbejdere som </a:t>
            </a:r>
            <a:r>
              <a:rPr lang="da-DK" sz="1200" dirty="0"/>
              <a:t>er på vej til, eller er blevet ramt af stress </a:t>
            </a:r>
            <a:r>
              <a:rPr lang="da-DK" sz="1200" dirty="0" smtClean="0"/>
              <a:t>har mulighed for at få </a:t>
            </a:r>
            <a:r>
              <a:rPr lang="da-DK" sz="1200" dirty="0"/>
              <a:t>hjælp fra en psykolog gennem kommunens </a:t>
            </a:r>
            <a:r>
              <a:rPr lang="da-DK" sz="1200" dirty="0" smtClean="0"/>
              <a:t>sundhedsforsikring.  For at bidrage til nedbringelse af </a:t>
            </a:r>
            <a:r>
              <a:rPr lang="da-DK" sz="1200" dirty="0"/>
              <a:t>antallet af sygemeldinger </a:t>
            </a:r>
            <a:r>
              <a:rPr lang="da-DK" sz="1200" dirty="0" smtClean="0"/>
              <a:t>på grund af stress vil kendskabet til denne mulighed blive udbredt. </a:t>
            </a:r>
            <a:endParaRPr lang="da-DK" sz="1200" dirty="0"/>
          </a:p>
          <a:p>
            <a:endParaRPr lang="da-DK" sz="1200" dirty="0"/>
          </a:p>
          <a:p>
            <a:pPr marL="193406" indent="-193406">
              <a:buFont typeface="Arial" panose="020B0604020202020204" pitchFamily="34" charset="0"/>
              <a:buChar char="•"/>
            </a:pPr>
            <a:r>
              <a:rPr lang="da-DK" sz="1200" b="1" dirty="0">
                <a:solidFill>
                  <a:srgbClr val="0070C0"/>
                </a:solidFill>
              </a:rPr>
              <a:t>Indkøb af ”stress brætspil”.</a:t>
            </a:r>
            <a:r>
              <a:rPr lang="da-DK" sz="1200" dirty="0"/>
              <a:t> Spillet kan bruges som en alternativ </a:t>
            </a:r>
            <a:r>
              <a:rPr lang="da-DK" sz="1200" dirty="0" smtClean="0"/>
              <a:t>vej </a:t>
            </a:r>
            <a:r>
              <a:rPr lang="da-DK" sz="1200" dirty="0"/>
              <a:t>til præventive drøftelser af stress. Spillet kan bruges af mindre teams eller grupper og kan give medarbejderne et indblik i, hvad der kan fremkalde stress i teamet og i hvordan de kan hjælpe hinanden med at forebygge det. Spillet tager afsæt i virkelighedsnære og realistiske problemstillinger på en kommunal arbejdsplads</a:t>
            </a:r>
            <a:r>
              <a:rPr lang="da-DK" sz="1200" dirty="0" smtClean="0"/>
              <a:t>.</a:t>
            </a:r>
          </a:p>
          <a:p>
            <a:pPr marL="193406" indent="-193406">
              <a:buFont typeface="Arial" panose="020B0604020202020204" pitchFamily="34" charset="0"/>
              <a:buChar char="•"/>
            </a:pPr>
            <a:endParaRPr lang="da-DK" sz="1200" dirty="0"/>
          </a:p>
          <a:p>
            <a:pPr marL="193406" indent="-193406">
              <a:buFont typeface="Arial" panose="020B0604020202020204" pitchFamily="34" charset="0"/>
              <a:buChar char="•"/>
            </a:pPr>
            <a:r>
              <a:rPr lang="da-DK" sz="1200" b="1" dirty="0" smtClean="0">
                <a:solidFill>
                  <a:srgbClr val="0070C0"/>
                </a:solidFill>
              </a:rPr>
              <a:t>Influenzavaccine. </a:t>
            </a:r>
            <a:r>
              <a:rPr lang="da-DK" sz="1200" dirty="0" smtClean="0"/>
              <a:t>Alle medarbejdere tilbydes gratis influenzavaccine. </a:t>
            </a:r>
            <a:r>
              <a:rPr lang="da-DK" sz="1200" dirty="0"/>
              <a:t>Det </a:t>
            </a:r>
            <a:r>
              <a:rPr lang="da-DK" sz="1200" dirty="0" smtClean="0"/>
              <a:t>planlægges, </a:t>
            </a:r>
            <a:r>
              <a:rPr lang="da-DK" sz="1200" dirty="0"/>
              <a:t>at der på alle skoler og plejecentre, samt en udvalgt daginstitution i hvert bysamfund, vil være mulighed for at blive vaccineret, således at vaccinationen bliver så fleksibel og hurtig for den enkelte medarbejder </a:t>
            </a:r>
            <a:r>
              <a:rPr lang="da-DK" sz="1200" dirty="0" smtClean="0"/>
              <a:t>Vaccinationen gennemføres i 2019 og 2020, hvorefter behov og muligheder for at gentage vurderes .</a:t>
            </a:r>
            <a:endParaRPr lang="da-DK" sz="1200" dirty="0"/>
          </a:p>
          <a:p>
            <a:pPr marL="193406" indent="-193406">
              <a:buFont typeface="Arial" panose="020B0604020202020204" pitchFamily="34" charset="0"/>
              <a:buChar char="•"/>
            </a:pPr>
            <a:endParaRPr lang="da-DK" sz="1200" dirty="0"/>
          </a:p>
        </p:txBody>
      </p:sp>
      <p:sp>
        <p:nvSpPr>
          <p:cNvPr id="6" name="Tekstboks 5"/>
          <p:cNvSpPr txBox="1"/>
          <p:nvPr/>
        </p:nvSpPr>
        <p:spPr>
          <a:xfrm>
            <a:off x="1" y="6643258"/>
            <a:ext cx="653375" cy="258046"/>
          </a:xfrm>
          <a:prstGeom prst="rect">
            <a:avLst/>
          </a:prstGeom>
          <a:noFill/>
        </p:spPr>
        <p:txBody>
          <a:bodyPr wrap="square" lIns="103150" tIns="51575" rIns="103150" bIns="51575" rtlCol="0">
            <a:spAutoFit/>
          </a:bodyPr>
          <a:lstStyle/>
          <a:p>
            <a:r>
              <a:rPr lang="da-DK" sz="1000" dirty="0"/>
              <a:t>Side </a:t>
            </a:r>
            <a:r>
              <a:rPr lang="da-DK" sz="1000" dirty="0" smtClean="0"/>
              <a:t>15</a:t>
            </a:r>
            <a:endParaRPr lang="da-DK" sz="1000" dirty="0"/>
          </a:p>
        </p:txBody>
      </p:sp>
    </p:spTree>
    <p:extLst>
      <p:ext uri="{BB962C8B-B14F-4D97-AF65-F5344CB8AC3E}">
        <p14:creationId xmlns:p14="http://schemas.microsoft.com/office/powerpoint/2010/main" val="24042387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316150" y="679040"/>
            <a:ext cx="8774890" cy="5874968"/>
          </a:xfrm>
          <a:prstGeom prst="rect">
            <a:avLst/>
          </a:prstGeom>
          <a:noFill/>
        </p:spPr>
        <p:txBody>
          <a:bodyPr wrap="square" lIns="103150" tIns="51575" rIns="103150" bIns="51575" rtlCol="0">
            <a:spAutoFit/>
          </a:bodyPr>
          <a:lstStyle/>
          <a:p>
            <a:pPr algn="ctr"/>
            <a:r>
              <a:rPr lang="da-DK" sz="2700" b="1" dirty="0">
                <a:solidFill>
                  <a:srgbClr val="0070C0"/>
                </a:solidFill>
              </a:rPr>
              <a:t>Centrale sundhedsfremmetiltag, fortsat</a:t>
            </a:r>
            <a:endParaRPr lang="da-DK" sz="2700" dirty="0">
              <a:solidFill>
                <a:srgbClr val="0070C0"/>
              </a:solidFill>
            </a:endParaRPr>
          </a:p>
          <a:p>
            <a:endParaRPr lang="da-DK" sz="1200" dirty="0"/>
          </a:p>
          <a:p>
            <a:endParaRPr lang="da-DK" sz="1200" dirty="0" smtClean="0"/>
          </a:p>
          <a:p>
            <a:pPr marL="193406" indent="-193406">
              <a:buFont typeface="Arial" panose="020B0604020202020204" pitchFamily="34" charset="0"/>
              <a:buChar char="•"/>
            </a:pPr>
            <a:r>
              <a:rPr lang="da-DK" sz="1200" b="1" dirty="0" smtClean="0">
                <a:solidFill>
                  <a:srgbClr val="0070C0"/>
                </a:solidFill>
              </a:rPr>
              <a:t>Rådgivning om skærmbriller og indretning af skærmarbejdsplads.</a:t>
            </a:r>
            <a:r>
              <a:rPr lang="da-DK" sz="1200" dirty="0" smtClean="0"/>
              <a:t> Hvert år er der mange medarbejdere på tværs af kommunen, der får behov for skærmbriller i forbindelse med arbejdet. For at styrke valget af rette briller er der indgået en aftale med </a:t>
            </a:r>
            <a:r>
              <a:rPr lang="da-DK" sz="1200" dirty="0" err="1" smtClean="0"/>
              <a:t>FAIR-erhvervsoptik</a:t>
            </a:r>
            <a:r>
              <a:rPr lang="da-DK" sz="1200" dirty="0" smtClean="0"/>
              <a:t>, som udover af bistå ved opmålingen også vil rådgive om valg af briller og optimal indretning af skærmarbejdsplads.</a:t>
            </a:r>
          </a:p>
          <a:p>
            <a:pPr marL="193406" indent="-193406">
              <a:buFont typeface="Arial" panose="020B0604020202020204" pitchFamily="34" charset="0"/>
              <a:buChar char="•"/>
            </a:pPr>
            <a:endParaRPr lang="da-DK" sz="1200" dirty="0"/>
          </a:p>
          <a:p>
            <a:pPr marL="193430" indent="-193430">
              <a:buFont typeface="Arial" panose="020B0604020202020204" pitchFamily="34" charset="0"/>
              <a:buChar char="•"/>
            </a:pPr>
            <a:r>
              <a:rPr lang="da-DK" sz="1200" b="1" dirty="0">
                <a:solidFill>
                  <a:srgbClr val="0070C0"/>
                </a:solidFill>
              </a:rPr>
              <a:t>Viden på </a:t>
            </a:r>
            <a:r>
              <a:rPr lang="da-DK" sz="1200" b="1" dirty="0" err="1">
                <a:solidFill>
                  <a:srgbClr val="0070C0"/>
                </a:solidFill>
              </a:rPr>
              <a:t>HosFrede</a:t>
            </a:r>
            <a:r>
              <a:rPr lang="da-DK" sz="1200" b="1" dirty="0">
                <a:solidFill>
                  <a:srgbClr val="0070C0"/>
                </a:solidFill>
              </a:rPr>
              <a:t>. </a:t>
            </a:r>
            <a:r>
              <a:rPr lang="da-DK" sz="1200" dirty="0"/>
              <a:t>Der oprettes  en selvstændig side på </a:t>
            </a:r>
            <a:r>
              <a:rPr lang="da-DK" sz="1200" dirty="0" err="1"/>
              <a:t>HosFrede</a:t>
            </a:r>
            <a:r>
              <a:rPr lang="da-DK" sz="1200" dirty="0"/>
              <a:t> om sundhedsfremme. Her vil man kunne finde information og værktøjer om fysisk og psykisk sundhed. Udvælgelsen af relevant </a:t>
            </a:r>
            <a:r>
              <a:rPr lang="da-DK" sz="1200" dirty="0" smtClean="0"/>
              <a:t>materiale </a:t>
            </a:r>
            <a:r>
              <a:rPr lang="da-DK" sz="1200" dirty="0"/>
              <a:t>vil ske på baggrund af de områdespecifikke oversigter. Erfaringer fra lokale sundhedsfremmetiltag vil også blive gjort tilgængeligt.</a:t>
            </a:r>
          </a:p>
          <a:p>
            <a:pPr marL="193430" indent="-193430">
              <a:buFont typeface="Arial" panose="020B0604020202020204" pitchFamily="34" charset="0"/>
              <a:buChar char="•"/>
            </a:pPr>
            <a:endParaRPr lang="da-DK" sz="1200" dirty="0"/>
          </a:p>
          <a:p>
            <a:pPr marL="193430" indent="-193430">
              <a:buFont typeface="Arial" panose="020B0604020202020204" pitchFamily="34" charset="0"/>
              <a:buChar char="•"/>
            </a:pPr>
            <a:r>
              <a:rPr lang="da-DK" sz="1200" b="1" dirty="0">
                <a:solidFill>
                  <a:srgbClr val="0070C0"/>
                </a:solidFill>
              </a:rPr>
              <a:t>Intern bistand til den lokale drøftelse af sundhedsfremme.</a:t>
            </a:r>
            <a:r>
              <a:rPr lang="da-DK" sz="1200" dirty="0">
                <a:solidFill>
                  <a:srgbClr val="0070C0"/>
                </a:solidFill>
              </a:rPr>
              <a:t> </a:t>
            </a:r>
            <a:r>
              <a:rPr lang="da-DK" sz="1200" dirty="0"/>
              <a:t>Arbejdspladser og centre har mulighed for at bede om bistand til den lokale drøftelse af sundhedsfremme fra en intern konsulent i Center for Politik og Organisation. Bistand gives efter en konkret vurdering af behov.</a:t>
            </a:r>
          </a:p>
          <a:p>
            <a:pPr marL="193430" indent="-193430">
              <a:buFont typeface="Arial" panose="020B0604020202020204" pitchFamily="34" charset="0"/>
              <a:buChar char="•"/>
            </a:pPr>
            <a:endParaRPr lang="da-DK" sz="1200" b="1" dirty="0">
              <a:solidFill>
                <a:srgbClr val="0070C0"/>
              </a:solidFill>
            </a:endParaRPr>
          </a:p>
          <a:p>
            <a:pPr marL="193430" indent="-193430">
              <a:buFont typeface="Arial" panose="020B0604020202020204" pitchFamily="34" charset="0"/>
              <a:buChar char="•"/>
            </a:pPr>
            <a:r>
              <a:rPr lang="da-DK" sz="1200" b="1" dirty="0">
                <a:solidFill>
                  <a:srgbClr val="0070C0"/>
                </a:solidFill>
              </a:rPr>
              <a:t>Pilotprojekter og forsøgsordninger. </a:t>
            </a:r>
            <a:r>
              <a:rPr lang="da-DK" sz="1200" dirty="0"/>
              <a:t>Arbejdspladser og centre har mulighed for at søge om faglig og økonomisk hjælp til opstart af pilotprojekter eller forsøgsordninger. Formålet er at afprøve nye typer af tiltag i afgrænset omfang og evaluere tiltagets effekt inden en evt. bredere udrulning. Hjælp gives efter en konkret vurdering af behov, forventet effekt og udbredelsespotentiale. Der vil ikke være mulighed for at få hjælp til dækning af arbejdstid</a:t>
            </a:r>
            <a:r>
              <a:rPr lang="da-DK" sz="1200" dirty="0" smtClean="0"/>
              <a:t>.</a:t>
            </a:r>
          </a:p>
          <a:p>
            <a:pPr marL="193430" indent="-193430">
              <a:buFont typeface="Arial" panose="020B0604020202020204" pitchFamily="34" charset="0"/>
              <a:buChar char="•"/>
            </a:pPr>
            <a:endParaRPr lang="da-DK" sz="1200" dirty="0"/>
          </a:p>
          <a:p>
            <a:pPr marL="193430" indent="-193430">
              <a:buFont typeface="Arial" panose="020B0604020202020204" pitchFamily="34" charset="0"/>
              <a:buChar char="•"/>
            </a:pPr>
            <a:r>
              <a:rPr lang="da-DK" sz="1200" b="1" dirty="0" smtClean="0">
                <a:solidFill>
                  <a:srgbClr val="0070C0"/>
                </a:solidFill>
              </a:rPr>
              <a:t>Kursus i håndtering af konflikter med borgere.</a:t>
            </a:r>
            <a:r>
              <a:rPr lang="da-DK" sz="1200" dirty="0" smtClean="0"/>
              <a:t> Der udvikles både basiskurser, udvidede kurser samt branchespecifikke kurser. Målgruppen er medarbejdere og ledere, der oplever konflikter med borgere.</a:t>
            </a:r>
          </a:p>
          <a:p>
            <a:pPr marL="193430" indent="-193430">
              <a:buFont typeface="Arial" panose="020B0604020202020204" pitchFamily="34" charset="0"/>
              <a:buChar char="•"/>
            </a:pPr>
            <a:endParaRPr lang="da-DK" sz="1200" dirty="0"/>
          </a:p>
          <a:p>
            <a:pPr marL="193430" indent="-193430">
              <a:buFont typeface="Arial" panose="020B0604020202020204" pitchFamily="34" charset="0"/>
              <a:buChar char="•"/>
            </a:pPr>
            <a:r>
              <a:rPr lang="da-DK" sz="1200" b="1" dirty="0" err="1" smtClean="0">
                <a:solidFill>
                  <a:srgbClr val="0070C0"/>
                </a:solidFill>
              </a:rPr>
              <a:t>App</a:t>
            </a:r>
            <a:r>
              <a:rPr lang="da-DK" sz="1200" b="1" dirty="0" smtClean="0">
                <a:solidFill>
                  <a:srgbClr val="0070C0"/>
                </a:solidFill>
              </a:rPr>
              <a:t> til registrering af hændelser i form af trusler og vold</a:t>
            </a:r>
            <a:r>
              <a:rPr lang="da-DK" sz="1200" dirty="0" smtClean="0">
                <a:solidFill>
                  <a:srgbClr val="0070C0"/>
                </a:solidFill>
              </a:rPr>
              <a:t>. </a:t>
            </a:r>
            <a:r>
              <a:rPr lang="da-DK" sz="1200" dirty="0">
                <a:solidFill>
                  <a:srgbClr val="0070C0"/>
                </a:solidFill>
              </a:rPr>
              <a:t> </a:t>
            </a:r>
            <a:r>
              <a:rPr lang="da-DK" sz="1200" dirty="0" smtClean="0"/>
              <a:t>I løbet af efteråret 2019 igangsættes et forsøg hvor 3 forskellige arbejdspladser afprøver app´en. Registreringerne skal bl.a. bruges til at give arbejdsmiljøgruppen et overblik over de hændelser der er, så de kan bruges i det faglige arbejde med borgere/brugere. Hvis erfaringerne med </a:t>
            </a:r>
            <a:r>
              <a:rPr lang="da-DK" sz="1200" dirty="0" err="1" smtClean="0"/>
              <a:t>app´en</a:t>
            </a:r>
            <a:r>
              <a:rPr lang="da-DK" sz="1200" dirty="0" smtClean="0"/>
              <a:t> viser sig at være gode kan den udbredes til andre arbejdspladser.</a:t>
            </a:r>
            <a:endParaRPr lang="da-DK" sz="1200" dirty="0" smtClean="0">
              <a:solidFill>
                <a:srgbClr val="0070C0"/>
              </a:solidFill>
            </a:endParaRPr>
          </a:p>
          <a:p>
            <a:pPr marL="193430" indent="-193430">
              <a:buFont typeface="Arial" panose="020B0604020202020204" pitchFamily="34" charset="0"/>
              <a:buChar char="•"/>
            </a:pPr>
            <a:endParaRPr lang="da-DK" sz="1200" dirty="0"/>
          </a:p>
          <a:p>
            <a:pPr marL="193430" indent="-193430">
              <a:buFont typeface="Arial" panose="020B0604020202020204" pitchFamily="34" charset="0"/>
              <a:buChar char="•"/>
            </a:pPr>
            <a:endParaRPr lang="da-DK" sz="1200" dirty="0"/>
          </a:p>
        </p:txBody>
      </p:sp>
      <p:sp>
        <p:nvSpPr>
          <p:cNvPr id="6" name="Tekstboks 5"/>
          <p:cNvSpPr txBox="1"/>
          <p:nvPr/>
        </p:nvSpPr>
        <p:spPr>
          <a:xfrm>
            <a:off x="1" y="6643258"/>
            <a:ext cx="653375" cy="258046"/>
          </a:xfrm>
          <a:prstGeom prst="rect">
            <a:avLst/>
          </a:prstGeom>
          <a:noFill/>
        </p:spPr>
        <p:txBody>
          <a:bodyPr wrap="square" lIns="103150" tIns="51575" rIns="103150" bIns="51575" rtlCol="0">
            <a:spAutoFit/>
          </a:bodyPr>
          <a:lstStyle/>
          <a:p>
            <a:r>
              <a:rPr lang="da-DK" sz="1000" dirty="0"/>
              <a:t>Side </a:t>
            </a:r>
            <a:r>
              <a:rPr lang="da-DK" sz="1000" dirty="0" smtClean="0"/>
              <a:t>16</a:t>
            </a:r>
            <a:endParaRPr lang="da-DK" sz="1000" dirty="0"/>
          </a:p>
        </p:txBody>
      </p:sp>
    </p:spTree>
    <p:extLst>
      <p:ext uri="{BB962C8B-B14F-4D97-AF65-F5344CB8AC3E}">
        <p14:creationId xmlns:p14="http://schemas.microsoft.com/office/powerpoint/2010/main" val="6825785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1253246" y="1028348"/>
            <a:ext cx="7081129" cy="4690028"/>
          </a:xfrm>
          <a:prstGeom prst="rect">
            <a:avLst/>
          </a:prstGeom>
          <a:noFill/>
        </p:spPr>
        <p:txBody>
          <a:bodyPr wrap="square" lIns="103150" tIns="51575" rIns="103150" bIns="51575" rtlCol="0">
            <a:spAutoFit/>
          </a:bodyPr>
          <a:lstStyle/>
          <a:p>
            <a:pPr algn="ctr"/>
            <a:r>
              <a:rPr lang="da-DK" sz="3200" b="1" dirty="0" smtClean="0"/>
              <a:t>Et sundt sted at arbejde</a:t>
            </a:r>
            <a:endParaRPr lang="da-DK" sz="3200" b="1" dirty="0"/>
          </a:p>
          <a:p>
            <a:endParaRPr lang="da-DK" sz="1400" dirty="0"/>
          </a:p>
          <a:p>
            <a:r>
              <a:rPr lang="da-DK" sz="1400" dirty="0" smtClean="0"/>
              <a:t>Alle </a:t>
            </a:r>
            <a:r>
              <a:rPr lang="da-DK" sz="1400" dirty="0"/>
              <a:t>arbejdspladser i kommunen </a:t>
            </a:r>
            <a:r>
              <a:rPr lang="da-DK" sz="1400" dirty="0" smtClean="0"/>
              <a:t>arbejder </a:t>
            </a:r>
            <a:r>
              <a:rPr lang="da-DK" sz="1400" dirty="0"/>
              <a:t>med sundhedsfremme. </a:t>
            </a:r>
            <a:r>
              <a:rPr lang="da-DK" sz="1400" dirty="0" smtClean="0"/>
              <a:t>Det lokale arbejde bygger på de holdninger, som fremgår af kommunens personalepolitik kapitel 8 ”Bevar dig vel – Sundhed og forebyggelse”. </a:t>
            </a:r>
          </a:p>
          <a:p>
            <a:endParaRPr lang="da-DK" sz="1400" dirty="0"/>
          </a:p>
          <a:p>
            <a:r>
              <a:rPr lang="da-DK" sz="1400" dirty="0" smtClean="0"/>
              <a:t>Hvilke </a:t>
            </a:r>
            <a:r>
              <a:rPr lang="da-DK" sz="1400" dirty="0"/>
              <a:t>tiltag, der er mest effektfulde </a:t>
            </a:r>
            <a:r>
              <a:rPr lang="da-DK" sz="1400" dirty="0" smtClean="0"/>
              <a:t>varierer </a:t>
            </a:r>
            <a:r>
              <a:rPr lang="da-DK" sz="1400" dirty="0"/>
              <a:t>på tværs af </a:t>
            </a:r>
            <a:r>
              <a:rPr lang="da-DK" sz="1400" dirty="0" smtClean="0"/>
              <a:t>arbejdspladserne. </a:t>
            </a:r>
            <a:r>
              <a:rPr lang="da-DK" sz="1400" dirty="0"/>
              <a:t>Ansvaret for </a:t>
            </a:r>
            <a:r>
              <a:rPr lang="da-DK" sz="1400" dirty="0" smtClean="0"/>
              <a:t>at </a:t>
            </a:r>
            <a:r>
              <a:rPr lang="da-DK" sz="1400" dirty="0"/>
              <a:t>iværksætte de tiltag, der har størst effekt, ligger derfor lokalt. </a:t>
            </a:r>
            <a:r>
              <a:rPr lang="da-DK" sz="1400" dirty="0" smtClean="0"/>
              <a:t>Derudover </a:t>
            </a:r>
            <a:r>
              <a:rPr lang="da-DK" sz="1400" dirty="0"/>
              <a:t>er der et centervis ansvar for at følge op på den lokale indsats og for at igangsætte eventuelle tiltag på tværs af institutionerne. </a:t>
            </a:r>
            <a:endParaRPr lang="da-DK" sz="1400" dirty="0" smtClean="0"/>
          </a:p>
          <a:p>
            <a:endParaRPr lang="da-DK" sz="1400" dirty="0"/>
          </a:p>
          <a:p>
            <a:r>
              <a:rPr lang="da-DK" sz="1400" dirty="0" smtClean="0"/>
              <a:t>Dette værktøj skal understøtte den lokale dialog og identificeringen af </a:t>
            </a:r>
            <a:r>
              <a:rPr lang="da-DK" sz="1400" dirty="0"/>
              <a:t>sundhedsfremmetiltag</a:t>
            </a:r>
            <a:r>
              <a:rPr lang="da-DK" sz="1400" dirty="0" smtClean="0"/>
              <a:t>. Værktøjet gør det dog ikke alene. </a:t>
            </a:r>
            <a:r>
              <a:rPr lang="da-DK" sz="1400" dirty="0"/>
              <a:t>Arbejdet omkring særligt psykisk sundhed er forbundet med komplekse problemstillinger - både i forhold til at afdække problemstillingerne og i forhold til at iværksætte </a:t>
            </a:r>
            <a:r>
              <a:rPr lang="da-DK" sz="1400" dirty="0" smtClean="0"/>
              <a:t>tiltag. </a:t>
            </a:r>
            <a:r>
              <a:rPr lang="da-DK" sz="1400" dirty="0"/>
              <a:t>Vi skal derfor arbejde for en kultur, hvor både medarbejdere og ledere er villige til at gå nye veje, og </a:t>
            </a:r>
            <a:r>
              <a:rPr lang="da-DK" sz="1400" dirty="0" smtClean="0"/>
              <a:t>hvor fokus er på </a:t>
            </a:r>
            <a:r>
              <a:rPr lang="da-DK" sz="1400" dirty="0"/>
              <a:t>de forhold på arbejdspladsen, som der er en reel mulighed for at ændre på.</a:t>
            </a:r>
          </a:p>
          <a:p>
            <a:endParaRPr lang="da-DK" sz="1400" dirty="0"/>
          </a:p>
          <a:p>
            <a:r>
              <a:rPr lang="da-DK" sz="1400" dirty="0" smtClean="0"/>
              <a:t>Derudover understøttes det </a:t>
            </a:r>
            <a:r>
              <a:rPr lang="da-DK" sz="1400" dirty="0"/>
              <a:t>lokale </a:t>
            </a:r>
            <a:r>
              <a:rPr lang="da-DK" sz="1400" dirty="0" smtClean="0"/>
              <a:t>arbejde med sundhedsfremme via en </a:t>
            </a:r>
            <a:r>
              <a:rPr lang="da-DK" sz="1400" dirty="0"/>
              <a:t>række nye centrale </a:t>
            </a:r>
            <a:r>
              <a:rPr lang="da-DK" sz="1400" dirty="0" smtClean="0"/>
              <a:t>tiltag, som præsenteres sidst i dokumentet.</a:t>
            </a:r>
          </a:p>
        </p:txBody>
      </p:sp>
      <p:sp>
        <p:nvSpPr>
          <p:cNvPr id="3" name="Tekstboks 2"/>
          <p:cNvSpPr txBox="1"/>
          <p:nvPr/>
        </p:nvSpPr>
        <p:spPr>
          <a:xfrm>
            <a:off x="0" y="6644015"/>
            <a:ext cx="2194377" cy="261610"/>
          </a:xfrm>
          <a:prstGeom prst="rect">
            <a:avLst/>
          </a:prstGeom>
          <a:noFill/>
        </p:spPr>
        <p:txBody>
          <a:bodyPr wrap="square" rtlCol="0">
            <a:spAutoFit/>
          </a:bodyPr>
          <a:lstStyle>
            <a:defPPr>
              <a:defRPr lang="da-DK"/>
            </a:defPPr>
            <a:lvl1pPr marL="0" algn="l" defTabSz="515749" rtl="0" eaLnBrk="1" latinLnBrk="0" hangingPunct="1">
              <a:defRPr sz="2000" kern="1200">
                <a:solidFill>
                  <a:schemeClr val="tx1"/>
                </a:solidFill>
                <a:latin typeface="+mn-lt"/>
                <a:ea typeface="+mn-ea"/>
                <a:cs typeface="+mn-cs"/>
              </a:defRPr>
            </a:lvl1pPr>
            <a:lvl2pPr marL="515749" algn="l" defTabSz="515749" rtl="0" eaLnBrk="1" latinLnBrk="0" hangingPunct="1">
              <a:defRPr sz="2000" kern="1200">
                <a:solidFill>
                  <a:schemeClr val="tx1"/>
                </a:solidFill>
                <a:latin typeface="+mn-lt"/>
                <a:ea typeface="+mn-ea"/>
                <a:cs typeface="+mn-cs"/>
              </a:defRPr>
            </a:lvl2pPr>
            <a:lvl3pPr marL="1031497" algn="l" defTabSz="515749" rtl="0" eaLnBrk="1" latinLnBrk="0" hangingPunct="1">
              <a:defRPr sz="2000" kern="1200">
                <a:solidFill>
                  <a:schemeClr val="tx1"/>
                </a:solidFill>
                <a:latin typeface="+mn-lt"/>
                <a:ea typeface="+mn-ea"/>
                <a:cs typeface="+mn-cs"/>
              </a:defRPr>
            </a:lvl3pPr>
            <a:lvl4pPr marL="1547247" algn="l" defTabSz="515749" rtl="0" eaLnBrk="1" latinLnBrk="0" hangingPunct="1">
              <a:defRPr sz="2000" kern="1200">
                <a:solidFill>
                  <a:schemeClr val="tx1"/>
                </a:solidFill>
                <a:latin typeface="+mn-lt"/>
                <a:ea typeface="+mn-ea"/>
                <a:cs typeface="+mn-cs"/>
              </a:defRPr>
            </a:lvl4pPr>
            <a:lvl5pPr marL="2062997" algn="l" defTabSz="515749" rtl="0" eaLnBrk="1" latinLnBrk="0" hangingPunct="1">
              <a:defRPr sz="2000" kern="1200">
                <a:solidFill>
                  <a:schemeClr val="tx1"/>
                </a:solidFill>
                <a:latin typeface="+mn-lt"/>
                <a:ea typeface="+mn-ea"/>
                <a:cs typeface="+mn-cs"/>
              </a:defRPr>
            </a:lvl5pPr>
            <a:lvl6pPr marL="2578746" algn="l" defTabSz="515749" rtl="0" eaLnBrk="1" latinLnBrk="0" hangingPunct="1">
              <a:defRPr sz="2000" kern="1200">
                <a:solidFill>
                  <a:schemeClr val="tx1"/>
                </a:solidFill>
                <a:latin typeface="+mn-lt"/>
                <a:ea typeface="+mn-ea"/>
                <a:cs typeface="+mn-cs"/>
              </a:defRPr>
            </a:lvl6pPr>
            <a:lvl7pPr marL="3094495" algn="l" defTabSz="515749" rtl="0" eaLnBrk="1" latinLnBrk="0" hangingPunct="1">
              <a:defRPr sz="2000" kern="1200">
                <a:solidFill>
                  <a:schemeClr val="tx1"/>
                </a:solidFill>
                <a:latin typeface="+mn-lt"/>
                <a:ea typeface="+mn-ea"/>
                <a:cs typeface="+mn-cs"/>
              </a:defRPr>
            </a:lvl7pPr>
            <a:lvl8pPr marL="3610243" algn="l" defTabSz="515749" rtl="0" eaLnBrk="1" latinLnBrk="0" hangingPunct="1">
              <a:defRPr sz="2000" kern="1200">
                <a:solidFill>
                  <a:schemeClr val="tx1"/>
                </a:solidFill>
                <a:latin typeface="+mn-lt"/>
                <a:ea typeface="+mn-ea"/>
                <a:cs typeface="+mn-cs"/>
              </a:defRPr>
            </a:lvl8pPr>
            <a:lvl9pPr marL="4125993" algn="l" defTabSz="515749" rtl="0" eaLnBrk="1" latinLnBrk="0" hangingPunct="1">
              <a:defRPr sz="2000" kern="1200">
                <a:solidFill>
                  <a:schemeClr val="tx1"/>
                </a:solidFill>
                <a:latin typeface="+mn-lt"/>
                <a:ea typeface="+mn-ea"/>
                <a:cs typeface="+mn-cs"/>
              </a:defRPr>
            </a:lvl9pPr>
          </a:lstStyle>
          <a:p>
            <a:r>
              <a:rPr lang="da-DK" sz="1100" dirty="0" smtClean="0">
                <a:latin typeface="Verdana" panose="020B0604030504040204" pitchFamily="34" charset="0"/>
                <a:ea typeface="Verdana" panose="020B0604030504040204" pitchFamily="34" charset="0"/>
                <a:cs typeface="Verdana" panose="020B0604030504040204" pitchFamily="34" charset="0"/>
              </a:rPr>
              <a:t>Januar 2020</a:t>
            </a:r>
            <a:endParaRPr lang="da-DK"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024673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948446" y="365770"/>
            <a:ext cx="7510294" cy="781266"/>
          </a:xfrm>
          <a:prstGeom prst="rect">
            <a:avLst/>
          </a:prstGeom>
          <a:noFill/>
        </p:spPr>
        <p:txBody>
          <a:bodyPr wrap="square" lIns="103150" tIns="51575" rIns="103150" bIns="51575" rtlCol="0">
            <a:spAutoFit/>
          </a:bodyPr>
          <a:lstStyle/>
          <a:p>
            <a:pPr algn="ctr"/>
            <a:r>
              <a:rPr lang="da-DK" sz="3200" b="1" dirty="0"/>
              <a:t>Indhold</a:t>
            </a:r>
          </a:p>
          <a:p>
            <a:endParaRPr lang="da-DK" sz="1200" dirty="0"/>
          </a:p>
        </p:txBody>
      </p:sp>
      <p:sp>
        <p:nvSpPr>
          <p:cNvPr id="8" name="Blokbue 7"/>
          <p:cNvSpPr/>
          <p:nvPr/>
        </p:nvSpPr>
        <p:spPr>
          <a:xfrm>
            <a:off x="-4041427" y="87698"/>
            <a:ext cx="6335297" cy="7017559"/>
          </a:xfrm>
          <a:prstGeom prst="blockArc">
            <a:avLst>
              <a:gd name="adj1" fmla="val 18900000"/>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9" name="Kombinationstegning 8"/>
          <p:cNvSpPr/>
          <p:nvPr/>
        </p:nvSpPr>
        <p:spPr>
          <a:xfrm>
            <a:off x="1852080" y="1329025"/>
            <a:ext cx="6288420" cy="901998"/>
          </a:xfrm>
          <a:custGeom>
            <a:avLst/>
            <a:gdLst>
              <a:gd name="connsiteX0" fmla="*/ 0 w 5804695"/>
              <a:gd name="connsiteY0" fmla="*/ 0 h 668147"/>
              <a:gd name="connsiteX1" fmla="*/ 5804695 w 5804695"/>
              <a:gd name="connsiteY1" fmla="*/ 0 h 668147"/>
              <a:gd name="connsiteX2" fmla="*/ 5804695 w 5804695"/>
              <a:gd name="connsiteY2" fmla="*/ 668147 h 668147"/>
              <a:gd name="connsiteX3" fmla="*/ 0 w 5804695"/>
              <a:gd name="connsiteY3" fmla="*/ 668147 h 668147"/>
              <a:gd name="connsiteX4" fmla="*/ 0 w 5804695"/>
              <a:gd name="connsiteY4" fmla="*/ 0 h 66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4695" h="668147">
                <a:moveTo>
                  <a:pt x="0" y="0"/>
                </a:moveTo>
                <a:lnTo>
                  <a:pt x="5804695" y="0"/>
                </a:lnTo>
                <a:lnTo>
                  <a:pt x="5804695" y="668147"/>
                </a:lnTo>
                <a:lnTo>
                  <a:pt x="0" y="668147"/>
                </a:lnTo>
                <a:lnTo>
                  <a:pt x="0"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98257" tIns="22922" rIns="22922" bIns="22922" numCol="1" spcCol="1433" anchor="t" anchorCtr="0">
            <a:noAutofit/>
          </a:bodyPr>
          <a:lstStyle/>
          <a:p>
            <a:pPr defTabSz="401138">
              <a:lnSpc>
                <a:spcPct val="90000"/>
              </a:lnSpc>
              <a:spcBef>
                <a:spcPct val="0"/>
              </a:spcBef>
              <a:spcAft>
                <a:spcPct val="35000"/>
              </a:spcAft>
            </a:pPr>
            <a:r>
              <a:rPr lang="da-DK" sz="1200" dirty="0"/>
              <a:t>Rammen for </a:t>
            </a:r>
            <a:r>
              <a:rPr lang="da-DK" sz="1200" dirty="0" smtClean="0"/>
              <a:t>identificeringen af lokale sundhedsfremmetiltag:</a:t>
            </a:r>
            <a:endParaRPr lang="da-DK" sz="1200" dirty="0"/>
          </a:p>
          <a:p>
            <a:pPr marL="64469" lvl="1" indent="-64469" defTabSz="300854">
              <a:lnSpc>
                <a:spcPct val="90000"/>
              </a:lnSpc>
              <a:spcBef>
                <a:spcPct val="0"/>
              </a:spcBef>
              <a:spcAft>
                <a:spcPct val="15000"/>
              </a:spcAft>
              <a:buFontTx/>
              <a:buChar char="••"/>
            </a:pPr>
            <a:r>
              <a:rPr lang="da-DK" sz="1100" dirty="0" smtClean="0"/>
              <a:t>Tiltag </a:t>
            </a:r>
            <a:r>
              <a:rPr lang="da-DK" sz="1100" dirty="0"/>
              <a:t>bygger på analyse og evidens</a:t>
            </a:r>
          </a:p>
          <a:p>
            <a:pPr marL="64469" lvl="1" indent="-64469" defTabSz="300854">
              <a:lnSpc>
                <a:spcPct val="90000"/>
              </a:lnSpc>
              <a:spcBef>
                <a:spcPct val="0"/>
              </a:spcBef>
              <a:spcAft>
                <a:spcPct val="15000"/>
              </a:spcAft>
              <a:buFontTx/>
              <a:buChar char="••"/>
            </a:pPr>
            <a:r>
              <a:rPr lang="da-DK" sz="1100" dirty="0" smtClean="0">
                <a:solidFill>
                  <a:schemeClr val="bg1"/>
                </a:solidFill>
              </a:rPr>
              <a:t>Tiltag </a:t>
            </a:r>
            <a:r>
              <a:rPr lang="da-DK" sz="1100" dirty="0">
                <a:solidFill>
                  <a:schemeClr val="bg1"/>
                </a:solidFill>
              </a:rPr>
              <a:t>på flere niveauer</a:t>
            </a:r>
          </a:p>
          <a:p>
            <a:pPr marL="64469" lvl="1" indent="-64469" defTabSz="300854">
              <a:lnSpc>
                <a:spcPct val="90000"/>
              </a:lnSpc>
              <a:spcBef>
                <a:spcPct val="0"/>
              </a:spcBef>
              <a:spcAft>
                <a:spcPct val="15000"/>
              </a:spcAft>
              <a:buFontTx/>
              <a:buChar char="••"/>
            </a:pPr>
            <a:r>
              <a:rPr lang="da-DK" sz="1100" dirty="0"/>
              <a:t>Også fokus på psykisk sundhed</a:t>
            </a:r>
          </a:p>
          <a:p>
            <a:pPr marL="64469" lvl="1" indent="-64469" defTabSz="300854">
              <a:lnSpc>
                <a:spcPct val="90000"/>
              </a:lnSpc>
              <a:spcBef>
                <a:spcPct val="0"/>
              </a:spcBef>
              <a:spcAft>
                <a:spcPct val="15000"/>
              </a:spcAft>
              <a:buFontTx/>
              <a:buChar char="••"/>
            </a:pPr>
            <a:endParaRPr lang="da-DK" sz="1100" dirty="0"/>
          </a:p>
          <a:p>
            <a:pPr marL="64469" lvl="1" indent="-64469" defTabSz="300854">
              <a:lnSpc>
                <a:spcPct val="90000"/>
              </a:lnSpc>
              <a:spcBef>
                <a:spcPct val="0"/>
              </a:spcBef>
              <a:spcAft>
                <a:spcPct val="15000"/>
              </a:spcAft>
              <a:buChar char="••"/>
            </a:pPr>
            <a:endParaRPr lang="da-DK" sz="1100" dirty="0"/>
          </a:p>
        </p:txBody>
      </p:sp>
      <p:sp>
        <p:nvSpPr>
          <p:cNvPr id="10" name="Ellipse 9"/>
          <p:cNvSpPr/>
          <p:nvPr/>
        </p:nvSpPr>
        <p:spPr>
          <a:xfrm>
            <a:off x="1323975" y="1291059"/>
            <a:ext cx="980497" cy="1002220"/>
          </a:xfrm>
          <a:prstGeom prst="ellipse">
            <a:avLst/>
          </a:prstGeom>
          <a:ln>
            <a:solidFill>
              <a:schemeClr val="accent1">
                <a:lumMod val="60000"/>
                <a:lumOff val="40000"/>
              </a:schemeClr>
            </a:solidFill>
          </a:ln>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lIns="103150" tIns="51575" rIns="103150" bIns="51575" anchor="ctr"/>
          <a:lstStyle/>
          <a:p>
            <a:pPr algn="ctr"/>
            <a:r>
              <a:rPr lang="da-DK" sz="1500" dirty="0"/>
              <a:t>side </a:t>
            </a:r>
            <a:r>
              <a:rPr lang="da-DK" sz="1500" dirty="0" smtClean="0"/>
              <a:t>4-8</a:t>
            </a:r>
            <a:endParaRPr lang="da-DK" sz="1500" dirty="0"/>
          </a:p>
        </p:txBody>
      </p:sp>
      <p:sp>
        <p:nvSpPr>
          <p:cNvPr id="11" name="Kombinationstegning 10"/>
          <p:cNvSpPr/>
          <p:nvPr/>
        </p:nvSpPr>
        <p:spPr>
          <a:xfrm>
            <a:off x="2267066" y="2539679"/>
            <a:ext cx="5873434" cy="901998"/>
          </a:xfrm>
          <a:custGeom>
            <a:avLst/>
            <a:gdLst>
              <a:gd name="connsiteX0" fmla="*/ 0 w 5421631"/>
              <a:gd name="connsiteY0" fmla="*/ 0 h 668147"/>
              <a:gd name="connsiteX1" fmla="*/ 5421631 w 5421631"/>
              <a:gd name="connsiteY1" fmla="*/ 0 h 668147"/>
              <a:gd name="connsiteX2" fmla="*/ 5421631 w 5421631"/>
              <a:gd name="connsiteY2" fmla="*/ 668147 h 668147"/>
              <a:gd name="connsiteX3" fmla="*/ 0 w 5421631"/>
              <a:gd name="connsiteY3" fmla="*/ 668147 h 668147"/>
              <a:gd name="connsiteX4" fmla="*/ 0 w 5421631"/>
              <a:gd name="connsiteY4" fmla="*/ 0 h 66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1631" h="668147">
                <a:moveTo>
                  <a:pt x="0" y="0"/>
                </a:moveTo>
                <a:lnTo>
                  <a:pt x="5421631" y="0"/>
                </a:lnTo>
                <a:lnTo>
                  <a:pt x="5421631" y="668147"/>
                </a:lnTo>
                <a:lnTo>
                  <a:pt x="0" y="668147"/>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98257" tIns="37249" rIns="37249" bIns="37249" numCol="1" spcCol="1433" anchor="ctr" anchorCtr="0">
            <a:noAutofit/>
          </a:bodyPr>
          <a:lstStyle/>
          <a:p>
            <a:pPr defTabSz="651850">
              <a:lnSpc>
                <a:spcPct val="90000"/>
              </a:lnSpc>
              <a:spcBef>
                <a:spcPct val="0"/>
              </a:spcBef>
              <a:spcAft>
                <a:spcPct val="35000"/>
              </a:spcAft>
            </a:pPr>
            <a:r>
              <a:rPr lang="da-DK" sz="1200" dirty="0"/>
              <a:t>O</a:t>
            </a:r>
            <a:r>
              <a:rPr lang="da-DK" sz="1200" dirty="0" smtClean="0"/>
              <a:t>versigter </a:t>
            </a:r>
            <a:r>
              <a:rPr lang="da-DK" sz="1200" dirty="0"/>
              <a:t>over risikofaktorer og tiltag:</a:t>
            </a:r>
          </a:p>
          <a:p>
            <a:pPr marL="64469" lvl="1" indent="-64469" defTabSz="300854">
              <a:lnSpc>
                <a:spcPct val="90000"/>
              </a:lnSpc>
              <a:spcBef>
                <a:spcPct val="0"/>
              </a:spcBef>
              <a:spcAft>
                <a:spcPct val="15000"/>
              </a:spcAft>
              <a:buChar char="••"/>
            </a:pPr>
            <a:r>
              <a:rPr lang="da-DK" sz="1100" dirty="0" smtClean="0"/>
              <a:t>Introduktion</a:t>
            </a:r>
            <a:endParaRPr lang="da-DK" sz="1100" dirty="0"/>
          </a:p>
          <a:p>
            <a:pPr marL="64469" lvl="1" indent="-64469" defTabSz="300854">
              <a:lnSpc>
                <a:spcPct val="90000"/>
              </a:lnSpc>
              <a:spcBef>
                <a:spcPct val="0"/>
              </a:spcBef>
              <a:spcAft>
                <a:spcPct val="15000"/>
              </a:spcAft>
              <a:buFontTx/>
              <a:buChar char="••"/>
            </a:pPr>
            <a:r>
              <a:rPr lang="da-DK" sz="1100" dirty="0">
                <a:solidFill>
                  <a:schemeClr val="bg1"/>
                </a:solidFill>
              </a:rPr>
              <a:t>Dagtilbud 0-6 </a:t>
            </a:r>
            <a:r>
              <a:rPr lang="da-DK" sz="1100" dirty="0" smtClean="0">
                <a:solidFill>
                  <a:schemeClr val="bg1"/>
                </a:solidFill>
              </a:rPr>
              <a:t>år</a:t>
            </a:r>
            <a:endParaRPr lang="da-DK" sz="1100" dirty="0">
              <a:solidFill>
                <a:schemeClr val="bg1"/>
              </a:solidFill>
            </a:endParaRPr>
          </a:p>
        </p:txBody>
      </p:sp>
      <p:sp>
        <p:nvSpPr>
          <p:cNvPr id="12" name="Ellipse 11"/>
          <p:cNvSpPr/>
          <p:nvPr/>
        </p:nvSpPr>
        <p:spPr>
          <a:xfrm>
            <a:off x="1743075" y="2493932"/>
            <a:ext cx="976383" cy="1002220"/>
          </a:xfrm>
          <a:prstGeom prst="ellipse">
            <a:avLst/>
          </a:prstGeom>
          <a:ln>
            <a:solidFill>
              <a:schemeClr val="accent3">
                <a:lumMod val="75000"/>
              </a:schemeClr>
            </a:solidFill>
          </a:ln>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lIns="103150" tIns="51575" rIns="103150" bIns="51575" anchor="ctr"/>
          <a:lstStyle/>
          <a:p>
            <a:pPr algn="ctr"/>
            <a:r>
              <a:rPr lang="da-DK" sz="1500" dirty="0"/>
              <a:t>side </a:t>
            </a:r>
            <a:r>
              <a:rPr lang="da-DK" sz="1500" dirty="0" smtClean="0"/>
              <a:t>9-10</a:t>
            </a:r>
            <a:endParaRPr lang="da-DK" sz="1500" dirty="0"/>
          </a:p>
        </p:txBody>
      </p:sp>
      <p:sp>
        <p:nvSpPr>
          <p:cNvPr id="13" name="Kombinationstegning 12"/>
          <p:cNvSpPr/>
          <p:nvPr/>
        </p:nvSpPr>
        <p:spPr>
          <a:xfrm>
            <a:off x="2267066" y="3742552"/>
            <a:ext cx="5873434" cy="901998"/>
          </a:xfrm>
          <a:custGeom>
            <a:avLst/>
            <a:gdLst>
              <a:gd name="connsiteX0" fmla="*/ 0 w 5421631"/>
              <a:gd name="connsiteY0" fmla="*/ 0 h 668147"/>
              <a:gd name="connsiteX1" fmla="*/ 5421631 w 5421631"/>
              <a:gd name="connsiteY1" fmla="*/ 0 h 668147"/>
              <a:gd name="connsiteX2" fmla="*/ 5421631 w 5421631"/>
              <a:gd name="connsiteY2" fmla="*/ 668147 h 668147"/>
              <a:gd name="connsiteX3" fmla="*/ 0 w 5421631"/>
              <a:gd name="connsiteY3" fmla="*/ 668147 h 668147"/>
              <a:gd name="connsiteX4" fmla="*/ 0 w 5421631"/>
              <a:gd name="connsiteY4" fmla="*/ 0 h 66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1631" h="668147">
                <a:moveTo>
                  <a:pt x="0" y="0"/>
                </a:moveTo>
                <a:lnTo>
                  <a:pt x="5421631" y="0"/>
                </a:lnTo>
                <a:lnTo>
                  <a:pt x="5421631" y="668147"/>
                </a:lnTo>
                <a:lnTo>
                  <a:pt x="0" y="668147"/>
                </a:lnTo>
                <a:lnTo>
                  <a:pt x="0" y="0"/>
                </a:lnTo>
                <a:close/>
              </a:path>
            </a:pathLst>
          </a:custGeom>
          <a:solidFill>
            <a:schemeClr val="accent2">
              <a:lumMod val="5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98257" tIns="37249" rIns="37249" bIns="37249" numCol="1" spcCol="1433" anchor="t" anchorCtr="0">
            <a:noAutofit/>
          </a:bodyPr>
          <a:lstStyle/>
          <a:p>
            <a:pPr defTabSz="651850">
              <a:lnSpc>
                <a:spcPct val="90000"/>
              </a:lnSpc>
              <a:spcBef>
                <a:spcPct val="0"/>
              </a:spcBef>
              <a:spcAft>
                <a:spcPct val="35000"/>
              </a:spcAft>
            </a:pPr>
            <a:endParaRPr lang="da-DK" sz="300" dirty="0"/>
          </a:p>
          <a:p>
            <a:pPr defTabSz="651850">
              <a:lnSpc>
                <a:spcPct val="90000"/>
              </a:lnSpc>
              <a:spcBef>
                <a:spcPct val="0"/>
              </a:spcBef>
              <a:spcAft>
                <a:spcPct val="35000"/>
              </a:spcAft>
            </a:pPr>
            <a:r>
              <a:rPr lang="da-DK" sz="1200" dirty="0"/>
              <a:t>Uddybning af </a:t>
            </a:r>
            <a:r>
              <a:rPr lang="da-DK" sz="1200" dirty="0" smtClean="0"/>
              <a:t>forslag til lokale tiltag:</a:t>
            </a:r>
            <a:endParaRPr lang="da-DK" sz="1200" dirty="0"/>
          </a:p>
          <a:p>
            <a:pPr marL="64469" lvl="1" indent="-64469" defTabSz="501423">
              <a:lnSpc>
                <a:spcPct val="90000"/>
              </a:lnSpc>
              <a:spcBef>
                <a:spcPct val="0"/>
              </a:spcBef>
              <a:spcAft>
                <a:spcPct val="15000"/>
              </a:spcAft>
              <a:buChar char="••"/>
            </a:pPr>
            <a:r>
              <a:rPr lang="da-DK" sz="1100" dirty="0" smtClean="0"/>
              <a:t>Introduktion</a:t>
            </a:r>
          </a:p>
          <a:p>
            <a:pPr marL="64469" lvl="1" indent="-64469" defTabSz="501423">
              <a:lnSpc>
                <a:spcPct val="90000"/>
              </a:lnSpc>
              <a:spcBef>
                <a:spcPct val="0"/>
              </a:spcBef>
              <a:spcAft>
                <a:spcPct val="15000"/>
              </a:spcAft>
              <a:buChar char="••"/>
            </a:pPr>
            <a:r>
              <a:rPr lang="da-DK" sz="1100" dirty="0" smtClean="0"/>
              <a:t>Forslag til lokale tiltag </a:t>
            </a:r>
            <a:r>
              <a:rPr lang="da-DK" sz="1100" dirty="0"/>
              <a:t>om psykisk sundhed</a:t>
            </a:r>
          </a:p>
          <a:p>
            <a:pPr marL="64469" lvl="1" indent="-64469" defTabSz="501423">
              <a:lnSpc>
                <a:spcPct val="90000"/>
              </a:lnSpc>
              <a:spcBef>
                <a:spcPct val="0"/>
              </a:spcBef>
              <a:spcAft>
                <a:spcPct val="15000"/>
              </a:spcAft>
              <a:buChar char="••"/>
            </a:pPr>
            <a:r>
              <a:rPr lang="da-DK" sz="1100" dirty="0" smtClean="0"/>
              <a:t>Forslag til lokale tiltag </a:t>
            </a:r>
            <a:r>
              <a:rPr lang="da-DK" sz="1100" dirty="0"/>
              <a:t>om fysisk sundhed</a:t>
            </a:r>
          </a:p>
        </p:txBody>
      </p:sp>
      <p:sp>
        <p:nvSpPr>
          <p:cNvPr id="14" name="Ellipse 13"/>
          <p:cNvSpPr/>
          <p:nvPr/>
        </p:nvSpPr>
        <p:spPr>
          <a:xfrm>
            <a:off x="1743075" y="3696804"/>
            <a:ext cx="976383" cy="1002220"/>
          </a:xfrm>
          <a:prstGeom prst="ellipse">
            <a:avLst/>
          </a:prstGeom>
          <a:ln>
            <a:solidFill>
              <a:schemeClr val="accent2">
                <a:lumMod val="50000"/>
              </a:schemeClr>
            </a:solidFill>
          </a:ln>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lIns="103150" tIns="51575" rIns="103150" bIns="51575" anchor="ctr"/>
          <a:lstStyle/>
          <a:p>
            <a:pPr algn="ctr"/>
            <a:r>
              <a:rPr lang="da-DK" sz="1500" dirty="0"/>
              <a:t>side </a:t>
            </a:r>
            <a:r>
              <a:rPr lang="da-DK" sz="1500" dirty="0" smtClean="0"/>
              <a:t>11-14</a:t>
            </a:r>
            <a:endParaRPr lang="da-DK" sz="1500" dirty="0"/>
          </a:p>
        </p:txBody>
      </p:sp>
      <p:sp>
        <p:nvSpPr>
          <p:cNvPr id="15" name="Kombinationstegning 14"/>
          <p:cNvSpPr/>
          <p:nvPr/>
        </p:nvSpPr>
        <p:spPr>
          <a:xfrm>
            <a:off x="1852080" y="4968773"/>
            <a:ext cx="6288420" cy="901996"/>
          </a:xfrm>
          <a:custGeom>
            <a:avLst/>
            <a:gdLst>
              <a:gd name="connsiteX0" fmla="*/ 0 w 5804695"/>
              <a:gd name="connsiteY0" fmla="*/ 0 h 668147"/>
              <a:gd name="connsiteX1" fmla="*/ 5804695 w 5804695"/>
              <a:gd name="connsiteY1" fmla="*/ 0 h 668147"/>
              <a:gd name="connsiteX2" fmla="*/ 5804695 w 5804695"/>
              <a:gd name="connsiteY2" fmla="*/ 668147 h 668147"/>
              <a:gd name="connsiteX3" fmla="*/ 0 w 5804695"/>
              <a:gd name="connsiteY3" fmla="*/ 668147 h 668147"/>
              <a:gd name="connsiteX4" fmla="*/ 0 w 5804695"/>
              <a:gd name="connsiteY4" fmla="*/ 0 h 66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4695" h="668147">
                <a:moveTo>
                  <a:pt x="0" y="0"/>
                </a:moveTo>
                <a:lnTo>
                  <a:pt x="5804695" y="0"/>
                </a:lnTo>
                <a:lnTo>
                  <a:pt x="5804695" y="668147"/>
                </a:lnTo>
                <a:lnTo>
                  <a:pt x="0" y="668147"/>
                </a:lnTo>
                <a:lnTo>
                  <a:pt x="0" y="0"/>
                </a:lnTo>
                <a:close/>
              </a:path>
            </a:pathLst>
          </a:custGeom>
          <a:solidFill>
            <a:schemeClr val="accent6">
              <a:lumMod val="7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98257" tIns="37249" rIns="37249" bIns="37249" numCol="1" spcCol="1433" anchor="ctr" anchorCtr="0">
            <a:noAutofit/>
          </a:bodyPr>
          <a:lstStyle/>
          <a:p>
            <a:pPr defTabSz="651850">
              <a:lnSpc>
                <a:spcPct val="90000"/>
              </a:lnSpc>
              <a:spcBef>
                <a:spcPct val="0"/>
              </a:spcBef>
              <a:spcAft>
                <a:spcPct val="35000"/>
              </a:spcAft>
            </a:pPr>
            <a:r>
              <a:rPr lang="da-DK" sz="1200" dirty="0"/>
              <a:t>Centrale sundhedsfremmetiltag</a:t>
            </a:r>
          </a:p>
        </p:txBody>
      </p:sp>
      <p:sp>
        <p:nvSpPr>
          <p:cNvPr id="16" name="Ellipse 15"/>
          <p:cNvSpPr/>
          <p:nvPr/>
        </p:nvSpPr>
        <p:spPr>
          <a:xfrm>
            <a:off x="1323975" y="4899677"/>
            <a:ext cx="980497" cy="1002220"/>
          </a:xfrm>
          <a:prstGeom prst="ellipse">
            <a:avLst/>
          </a:prstGeom>
          <a:ln>
            <a:solidFill>
              <a:schemeClr val="accent6">
                <a:lumMod val="75000"/>
              </a:schemeClr>
            </a:solidFill>
          </a:ln>
        </p:spPr>
        <p:style>
          <a:lnRef idx="2">
            <a:schemeClr val="accent5">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lIns="103150" tIns="51575" rIns="103150" bIns="51575" anchor="ctr"/>
          <a:lstStyle/>
          <a:p>
            <a:pPr algn="ctr"/>
            <a:r>
              <a:rPr lang="da-DK" sz="1500"/>
              <a:t>side </a:t>
            </a:r>
            <a:r>
              <a:rPr lang="da-DK" sz="1500" smtClean="0"/>
              <a:t>15-16</a:t>
            </a:r>
            <a:endParaRPr lang="da-DK" sz="1500" dirty="0"/>
          </a:p>
        </p:txBody>
      </p:sp>
      <p:sp>
        <p:nvSpPr>
          <p:cNvPr id="18" name="Kombinationstegning 17"/>
          <p:cNvSpPr/>
          <p:nvPr/>
        </p:nvSpPr>
        <p:spPr>
          <a:xfrm>
            <a:off x="4687172" y="1601397"/>
            <a:ext cx="3042049" cy="801776"/>
          </a:xfrm>
          <a:custGeom>
            <a:avLst/>
            <a:gdLst>
              <a:gd name="connsiteX0" fmla="*/ 0 w 5804695"/>
              <a:gd name="connsiteY0" fmla="*/ 0 h 668147"/>
              <a:gd name="connsiteX1" fmla="*/ 5804695 w 5804695"/>
              <a:gd name="connsiteY1" fmla="*/ 0 h 668147"/>
              <a:gd name="connsiteX2" fmla="*/ 5804695 w 5804695"/>
              <a:gd name="connsiteY2" fmla="*/ 668147 h 668147"/>
              <a:gd name="connsiteX3" fmla="*/ 0 w 5804695"/>
              <a:gd name="connsiteY3" fmla="*/ 668147 h 668147"/>
              <a:gd name="connsiteX4" fmla="*/ 0 w 5804695"/>
              <a:gd name="connsiteY4" fmla="*/ 0 h 66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4695" h="668147">
                <a:moveTo>
                  <a:pt x="0" y="0"/>
                </a:moveTo>
                <a:lnTo>
                  <a:pt x="5804695" y="0"/>
                </a:lnTo>
                <a:lnTo>
                  <a:pt x="5804695" y="668147"/>
                </a:lnTo>
                <a:lnTo>
                  <a:pt x="0" y="668147"/>
                </a:lnTo>
                <a:lnTo>
                  <a:pt x="0" y="0"/>
                </a:lnTo>
                <a:close/>
              </a:path>
            </a:pathLst>
          </a:custGeom>
          <a:noFill/>
          <a:ln>
            <a:noFill/>
          </a:ln>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98257" tIns="22922" rIns="22922" bIns="22922" numCol="1" spcCol="1433" anchor="t" anchorCtr="0">
            <a:noAutofit/>
          </a:bodyPr>
          <a:lstStyle/>
          <a:p>
            <a:pPr marL="64469" lvl="1" indent="-64469" defTabSz="300854">
              <a:lnSpc>
                <a:spcPct val="90000"/>
              </a:lnSpc>
              <a:spcBef>
                <a:spcPct val="0"/>
              </a:spcBef>
              <a:spcAft>
                <a:spcPct val="15000"/>
              </a:spcAft>
              <a:buFontTx/>
              <a:buChar char="••"/>
            </a:pPr>
            <a:r>
              <a:rPr lang="da-DK" sz="1100" dirty="0"/>
              <a:t>Hvad har indflydelse på psykisk sundhed?</a:t>
            </a:r>
          </a:p>
          <a:p>
            <a:pPr marL="64469" lvl="1" indent="-64469" defTabSz="300854">
              <a:lnSpc>
                <a:spcPct val="90000"/>
              </a:lnSpc>
              <a:spcBef>
                <a:spcPct val="0"/>
              </a:spcBef>
              <a:spcAft>
                <a:spcPct val="15000"/>
              </a:spcAft>
              <a:buFontTx/>
              <a:buChar char="••"/>
            </a:pPr>
            <a:r>
              <a:rPr lang="da-DK" sz="1100" dirty="0" smtClean="0"/>
              <a:t>Hvad har indflydelse på fysisk sundhed?</a:t>
            </a:r>
          </a:p>
          <a:p>
            <a:pPr marL="64469" lvl="1" indent="-64469" defTabSz="300854">
              <a:lnSpc>
                <a:spcPct val="90000"/>
              </a:lnSpc>
              <a:spcBef>
                <a:spcPct val="0"/>
              </a:spcBef>
              <a:spcAft>
                <a:spcPct val="15000"/>
              </a:spcAft>
              <a:buFontTx/>
              <a:buChar char="••"/>
            </a:pPr>
            <a:endParaRPr lang="da-DK" sz="1100" dirty="0">
              <a:solidFill>
                <a:schemeClr val="bg1"/>
              </a:solidFill>
            </a:endParaRPr>
          </a:p>
          <a:p>
            <a:pPr marL="0" lvl="1" defTabSz="300854">
              <a:lnSpc>
                <a:spcPct val="90000"/>
              </a:lnSpc>
              <a:spcBef>
                <a:spcPct val="0"/>
              </a:spcBef>
              <a:spcAft>
                <a:spcPct val="15000"/>
              </a:spcAft>
            </a:pPr>
            <a:r>
              <a:rPr lang="da-DK" sz="1100" dirty="0">
                <a:solidFill>
                  <a:schemeClr val="bg1"/>
                </a:solidFill>
              </a:rPr>
              <a:t> </a:t>
            </a:r>
          </a:p>
        </p:txBody>
      </p:sp>
    </p:spTree>
    <p:extLst>
      <p:ext uri="{BB962C8B-B14F-4D97-AF65-F5344CB8AC3E}">
        <p14:creationId xmlns:p14="http://schemas.microsoft.com/office/powerpoint/2010/main" val="35310859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948446" y="272386"/>
            <a:ext cx="7721061" cy="5336359"/>
          </a:xfrm>
          <a:prstGeom prst="rect">
            <a:avLst/>
          </a:prstGeom>
          <a:noFill/>
        </p:spPr>
        <p:txBody>
          <a:bodyPr wrap="square" lIns="103150" tIns="51575" rIns="103150" bIns="51575" rtlCol="0">
            <a:spAutoFit/>
          </a:bodyPr>
          <a:lstStyle/>
          <a:p>
            <a:pPr algn="ctr"/>
            <a:endParaRPr lang="da-DK" sz="3200" b="1" dirty="0">
              <a:solidFill>
                <a:srgbClr val="0070C0"/>
              </a:solidFill>
            </a:endParaRPr>
          </a:p>
          <a:p>
            <a:pPr algn="ctr"/>
            <a:r>
              <a:rPr lang="da-DK" sz="3200" b="1" dirty="0" smtClean="0">
                <a:solidFill>
                  <a:srgbClr val="0070C0"/>
                </a:solidFill>
              </a:rPr>
              <a:t>Tiltag baseret </a:t>
            </a:r>
            <a:r>
              <a:rPr lang="da-DK" sz="3200" b="1" dirty="0">
                <a:solidFill>
                  <a:srgbClr val="0070C0"/>
                </a:solidFill>
              </a:rPr>
              <a:t>på analyse og evidens</a:t>
            </a:r>
          </a:p>
          <a:p>
            <a:endParaRPr lang="da-DK" sz="1200" dirty="0"/>
          </a:p>
          <a:p>
            <a:endParaRPr lang="da-DK" sz="1200" dirty="0"/>
          </a:p>
          <a:p>
            <a:endParaRPr lang="da-DK" sz="1200" dirty="0"/>
          </a:p>
          <a:p>
            <a:r>
              <a:rPr lang="da-DK" sz="1200" dirty="0"/>
              <a:t>Arbejdet med sundhedsfremme skal bygge på analyse og evidens således, at der iværksættes tiltag og arbejdes med det, </a:t>
            </a:r>
            <a:r>
              <a:rPr lang="da-DK" sz="1200" dirty="0" smtClean="0"/>
              <a:t> </a:t>
            </a:r>
            <a:r>
              <a:rPr lang="da-DK" sz="1200" dirty="0"/>
              <a:t>der - så vidt det er muligt - er evidens for vil have en effekt på sundheden.</a:t>
            </a:r>
          </a:p>
          <a:p>
            <a:endParaRPr lang="da-DK" sz="1200" dirty="0"/>
          </a:p>
          <a:p>
            <a:pPr lvl="0"/>
            <a:r>
              <a:rPr lang="da-DK" sz="1200" dirty="0"/>
              <a:t>Derfor skal arbejdet med sundhedsfremme bygge på risikofaktorer. En risikofaktor er et grundlæggende vilkår i arbejdet, som skal tænkes ind </a:t>
            </a:r>
            <a:r>
              <a:rPr lang="da-DK" sz="1200" dirty="0" smtClean="0"/>
              <a:t>i arbejdets </a:t>
            </a:r>
            <a:r>
              <a:rPr lang="da-DK" sz="1200" dirty="0"/>
              <a:t>organisering og planlægning for at </a:t>
            </a:r>
            <a:r>
              <a:rPr lang="da-DK" sz="1200" dirty="0" smtClean="0"/>
              <a:t>minimere </a:t>
            </a:r>
            <a:r>
              <a:rPr lang="da-DK" sz="1200" dirty="0"/>
              <a:t>risikoen for, at medarbejdere bliver syge eller kommer til skade i forbindelse med arbejdet. Risikofaktorer er et udbredt begreb inden for arbejdsmiljøarbejdet og benyttes blandt andet af Arbejdstilsynet. </a:t>
            </a:r>
          </a:p>
          <a:p>
            <a:pPr lvl="0"/>
            <a:endParaRPr lang="da-DK" sz="1200" dirty="0"/>
          </a:p>
          <a:p>
            <a:r>
              <a:rPr lang="da-DK" sz="1200" dirty="0"/>
              <a:t>Udfordringerne, særligt </a:t>
            </a:r>
            <a:r>
              <a:rPr lang="da-DK" sz="1200" dirty="0" smtClean="0"/>
              <a:t>i forhold til </a:t>
            </a:r>
            <a:r>
              <a:rPr lang="da-DK" sz="1200" dirty="0"/>
              <a:t>den psykiske sundhed, er komplekse. </a:t>
            </a:r>
            <a:r>
              <a:rPr lang="da-DK" sz="1200" dirty="0" smtClean="0"/>
              <a:t>Arbejdet </a:t>
            </a:r>
            <a:r>
              <a:rPr lang="da-DK" sz="1200" dirty="0"/>
              <a:t>skal derfor bygge på analyse af de faktiske forhold og adfærden på den enkelte arbejdsplads. I forhold til tidspres kunne det f.eks. undersøges om der, set over en længere periode, er mønstre i hvornår arbejdspladsen ”mangler hænder” og mønstre i hvilke opgaver, som medarbejderne bliver nødt til at nedprioritere. Analysen kan hjælpe med, at der fokuseres på de forhold, som kan ændres og inspirere til nye typer af </a:t>
            </a:r>
            <a:r>
              <a:rPr lang="da-DK" sz="1200" dirty="0" smtClean="0"/>
              <a:t>handlinger, </a:t>
            </a:r>
            <a:r>
              <a:rPr lang="da-DK" sz="1200" dirty="0"/>
              <a:t>f.eks. ændringer i mødeplaner, i arbejdsgange eller i prioriteringen af </a:t>
            </a:r>
            <a:r>
              <a:rPr lang="da-DK" sz="1200" dirty="0" smtClean="0"/>
              <a:t>arbejdsopgaver</a:t>
            </a:r>
            <a:r>
              <a:rPr lang="da-DK" sz="1200" dirty="0"/>
              <a:t>. </a:t>
            </a:r>
          </a:p>
          <a:p>
            <a:endParaRPr lang="da-DK" sz="1200" dirty="0"/>
          </a:p>
          <a:p>
            <a:r>
              <a:rPr lang="da-DK" sz="1200" dirty="0"/>
              <a:t>For at understøtte, at tiltagene har den ønskede effekt anbefales det desuden, at iværksætte tiltagene som pilotprojekter og forsøgsordninger, f.eks. i mindre målestok eller over en kortere tidsperiode. Derved er det </a:t>
            </a:r>
            <a:r>
              <a:rPr lang="da-DK" sz="1200" dirty="0" smtClean="0"/>
              <a:t>muligt, </a:t>
            </a:r>
            <a:r>
              <a:rPr lang="da-DK" sz="1200" dirty="0"/>
              <a:t>at evaluere tiltagets effekt og tilpasse det inden en eventuel bredere udrulning.</a:t>
            </a:r>
          </a:p>
          <a:p>
            <a:endParaRPr lang="da-DK" sz="1200" dirty="0"/>
          </a:p>
          <a:p>
            <a:endParaRPr lang="da-DK" sz="1200" dirty="0"/>
          </a:p>
        </p:txBody>
      </p:sp>
      <p:sp>
        <p:nvSpPr>
          <p:cNvPr id="4" name="Tekstboks 3"/>
          <p:cNvSpPr txBox="1"/>
          <p:nvPr/>
        </p:nvSpPr>
        <p:spPr>
          <a:xfrm>
            <a:off x="1" y="6643258"/>
            <a:ext cx="653375" cy="258046"/>
          </a:xfrm>
          <a:prstGeom prst="rect">
            <a:avLst/>
          </a:prstGeom>
          <a:noFill/>
        </p:spPr>
        <p:txBody>
          <a:bodyPr wrap="square" lIns="103150" tIns="51575" rIns="103150" bIns="51575" rtlCol="0">
            <a:spAutoFit/>
          </a:bodyPr>
          <a:lstStyle/>
          <a:p>
            <a:r>
              <a:rPr lang="da-DK" sz="1000" dirty="0"/>
              <a:t>Side </a:t>
            </a:r>
            <a:r>
              <a:rPr lang="da-DK" sz="1000" dirty="0" smtClean="0"/>
              <a:t>4 </a:t>
            </a:r>
            <a:endParaRPr lang="da-DK" sz="1000" dirty="0"/>
          </a:p>
        </p:txBody>
      </p:sp>
    </p:spTree>
    <p:extLst>
      <p:ext uri="{BB962C8B-B14F-4D97-AF65-F5344CB8AC3E}">
        <p14:creationId xmlns:p14="http://schemas.microsoft.com/office/powerpoint/2010/main" val="21015177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948446" y="108611"/>
            <a:ext cx="7721061" cy="2751036"/>
          </a:xfrm>
          <a:prstGeom prst="rect">
            <a:avLst/>
          </a:prstGeom>
          <a:noFill/>
        </p:spPr>
        <p:txBody>
          <a:bodyPr wrap="square" lIns="103150" tIns="51575" rIns="103150" bIns="51575" rtlCol="0">
            <a:spAutoFit/>
          </a:bodyPr>
          <a:lstStyle/>
          <a:p>
            <a:pPr algn="ctr"/>
            <a:endParaRPr lang="da-DK" sz="3200" b="1" dirty="0">
              <a:solidFill>
                <a:srgbClr val="0070C0"/>
              </a:solidFill>
            </a:endParaRPr>
          </a:p>
          <a:p>
            <a:pPr algn="ctr"/>
            <a:r>
              <a:rPr lang="da-DK" sz="3200" b="1" dirty="0" smtClean="0">
                <a:solidFill>
                  <a:srgbClr val="0070C0"/>
                </a:solidFill>
              </a:rPr>
              <a:t>Tiltag </a:t>
            </a:r>
            <a:r>
              <a:rPr lang="da-DK" sz="3200" b="1" dirty="0">
                <a:solidFill>
                  <a:srgbClr val="0070C0"/>
                </a:solidFill>
              </a:rPr>
              <a:t>på flere niveauer</a:t>
            </a:r>
          </a:p>
          <a:p>
            <a:endParaRPr lang="da-DK" sz="1200" dirty="0"/>
          </a:p>
          <a:p>
            <a:endParaRPr lang="da-DK" sz="1200" dirty="0" smtClean="0"/>
          </a:p>
          <a:p>
            <a:endParaRPr lang="da-DK" sz="1200" dirty="0"/>
          </a:p>
          <a:p>
            <a:r>
              <a:rPr lang="da-DK" sz="1200" dirty="0"/>
              <a:t>Der er flere organisatoriske niveauer, som </a:t>
            </a:r>
            <a:r>
              <a:rPr lang="da-DK" sz="1200" dirty="0" smtClean="0"/>
              <a:t>påvirker og påvirkes </a:t>
            </a:r>
            <a:r>
              <a:rPr lang="da-DK" sz="1200" dirty="0"/>
              <a:t>af </a:t>
            </a:r>
            <a:r>
              <a:rPr lang="da-DK" sz="1200" dirty="0" smtClean="0"/>
              <a:t>den </a:t>
            </a:r>
            <a:r>
              <a:rPr lang="da-DK" sz="1200" dirty="0"/>
              <a:t>fysiske og psykiske sundhed. For at øge effekten af </a:t>
            </a:r>
            <a:r>
              <a:rPr lang="da-DK" sz="1200" dirty="0" smtClean="0"/>
              <a:t>en indsats, </a:t>
            </a:r>
            <a:r>
              <a:rPr lang="da-DK" sz="1200" dirty="0"/>
              <a:t>er det derfor gavnligt, at der på den enkelte arbejdsplads arbejdes på flere niveauer</a:t>
            </a:r>
            <a:r>
              <a:rPr lang="da-DK" sz="1200" dirty="0" smtClean="0"/>
              <a:t>.</a:t>
            </a:r>
            <a:r>
              <a:rPr lang="da-DK" sz="1200" dirty="0" smtClean="0">
                <a:solidFill>
                  <a:srgbClr val="FF0000"/>
                </a:solidFill>
              </a:rPr>
              <a:t> </a:t>
            </a:r>
            <a:r>
              <a:rPr lang="da-DK" sz="1200" dirty="0" smtClean="0"/>
              <a:t>Nedenfor introduceres metodeværktøjet IGLO, der kan bruges til at arbejde systematisk med indsatser. Metoden er illustreret ved hjælp af et tænkt eksempel i forhold til </a:t>
            </a:r>
            <a:r>
              <a:rPr lang="da-DK" sz="1200" dirty="0"/>
              <a:t>implementeringen af en handlingsplan, som skal sikre, at medarbejdere ikke kommer til skade </a:t>
            </a:r>
            <a:r>
              <a:rPr lang="da-DK" sz="1200" dirty="0" smtClean="0"/>
              <a:t>i forbindelse med </a:t>
            </a:r>
            <a:r>
              <a:rPr lang="da-DK" sz="1200" dirty="0"/>
              <a:t>arbejdet med en </a:t>
            </a:r>
            <a:r>
              <a:rPr lang="da-DK" sz="1200" dirty="0" smtClean="0"/>
              <a:t>bestemt type borgere:</a:t>
            </a:r>
            <a:endParaRPr lang="da-DK" sz="1200" dirty="0"/>
          </a:p>
          <a:p>
            <a:pPr lvl="0"/>
            <a:endParaRPr lang="da-DK" sz="1200" dirty="0"/>
          </a:p>
        </p:txBody>
      </p:sp>
      <p:sp>
        <p:nvSpPr>
          <p:cNvPr id="4" name="Tekstboks 3"/>
          <p:cNvSpPr txBox="1"/>
          <p:nvPr/>
        </p:nvSpPr>
        <p:spPr>
          <a:xfrm>
            <a:off x="1" y="6643258"/>
            <a:ext cx="653375" cy="258046"/>
          </a:xfrm>
          <a:prstGeom prst="rect">
            <a:avLst/>
          </a:prstGeom>
          <a:noFill/>
        </p:spPr>
        <p:txBody>
          <a:bodyPr wrap="square" lIns="103150" tIns="51575" rIns="103150" bIns="51575" rtlCol="0">
            <a:spAutoFit/>
          </a:bodyPr>
          <a:lstStyle/>
          <a:p>
            <a:r>
              <a:rPr lang="da-DK" sz="1000" dirty="0"/>
              <a:t>Side </a:t>
            </a:r>
            <a:r>
              <a:rPr lang="da-DK" sz="1000" dirty="0" smtClean="0"/>
              <a:t>5</a:t>
            </a:r>
            <a:endParaRPr lang="da-DK" sz="1000" dirty="0"/>
          </a:p>
        </p:txBody>
      </p:sp>
      <p:grpSp>
        <p:nvGrpSpPr>
          <p:cNvPr id="13" name="Gruppe 12"/>
          <p:cNvGrpSpPr/>
          <p:nvPr/>
        </p:nvGrpSpPr>
        <p:grpSpPr>
          <a:xfrm>
            <a:off x="1764866" y="2823163"/>
            <a:ext cx="5677347" cy="2956238"/>
            <a:chOff x="811996" y="2311127"/>
            <a:chExt cx="4868232" cy="2134422"/>
          </a:xfrm>
        </p:grpSpPr>
        <p:sp>
          <p:nvSpPr>
            <p:cNvPr id="5" name="Rektangel 4"/>
            <p:cNvSpPr/>
            <p:nvPr/>
          </p:nvSpPr>
          <p:spPr>
            <a:xfrm>
              <a:off x="1705077" y="2354108"/>
              <a:ext cx="3975146" cy="441133"/>
            </a:xfrm>
            <a:prstGeom prst="rect">
              <a:avLst/>
            </a:prstGeom>
            <a:solidFill>
              <a:schemeClr val="bg1"/>
            </a:solidFill>
            <a:ln w="31750">
              <a:solidFill>
                <a:schemeClr val="tx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a-DK" sz="1100" dirty="0">
                  <a:solidFill>
                    <a:schemeClr val="tx1"/>
                  </a:solidFill>
                </a:rPr>
                <a:t>F.eks. styrkelse af den enkelte medarbejders </a:t>
              </a:r>
            </a:p>
            <a:p>
              <a:pPr algn="r"/>
              <a:r>
                <a:rPr lang="da-DK" sz="1100" dirty="0">
                  <a:solidFill>
                    <a:schemeClr val="tx1"/>
                  </a:solidFill>
                </a:rPr>
                <a:t>kompetencer til at følge handlingsplanen</a:t>
              </a:r>
            </a:p>
          </p:txBody>
        </p:sp>
        <p:sp>
          <p:nvSpPr>
            <p:cNvPr id="6" name="Rektangel 5"/>
            <p:cNvSpPr/>
            <p:nvPr/>
          </p:nvSpPr>
          <p:spPr>
            <a:xfrm>
              <a:off x="1679832" y="2887634"/>
              <a:ext cx="4000396" cy="441133"/>
            </a:xfrm>
            <a:prstGeom prst="rect">
              <a:avLst/>
            </a:prstGeom>
            <a:solidFill>
              <a:schemeClr val="bg1"/>
            </a:solidFill>
            <a:ln w="317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a-DK" sz="1100" dirty="0">
                  <a:solidFill>
                    <a:schemeClr val="tx1"/>
                  </a:solidFill>
                </a:rPr>
                <a:t>F.eks. udarbejdelse af handlingsplan på </a:t>
              </a:r>
            </a:p>
            <a:p>
              <a:pPr algn="r"/>
              <a:r>
                <a:rPr lang="da-DK" sz="1100" dirty="0">
                  <a:solidFill>
                    <a:schemeClr val="tx1"/>
                  </a:solidFill>
                </a:rPr>
                <a:t>teamniveau med afsæt i data om en borger</a:t>
              </a:r>
            </a:p>
          </p:txBody>
        </p:sp>
        <p:sp>
          <p:nvSpPr>
            <p:cNvPr id="7" name="Rektangel 6"/>
            <p:cNvSpPr/>
            <p:nvPr/>
          </p:nvSpPr>
          <p:spPr>
            <a:xfrm>
              <a:off x="1679832" y="3414674"/>
              <a:ext cx="4000396" cy="441133"/>
            </a:xfrm>
            <a:prstGeom prst="rect">
              <a:avLst/>
            </a:prstGeom>
            <a:solidFill>
              <a:schemeClr val="bg1"/>
            </a:solidFill>
            <a:ln w="31750">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a-DK" sz="1100" dirty="0">
                  <a:solidFill>
                    <a:schemeClr val="tx1"/>
                  </a:solidFill>
                </a:rPr>
                <a:t>F.eks. ændringer i organisering og vagtplanlægning så der </a:t>
              </a:r>
            </a:p>
            <a:p>
              <a:pPr algn="r"/>
              <a:r>
                <a:rPr lang="da-DK" sz="1100" dirty="0">
                  <a:solidFill>
                    <a:schemeClr val="tx1"/>
                  </a:solidFill>
                </a:rPr>
                <a:t>er medarbejdere med de fornødne kompetencer på arbejde</a:t>
              </a:r>
            </a:p>
          </p:txBody>
        </p:sp>
        <p:sp>
          <p:nvSpPr>
            <p:cNvPr id="8" name="Rektangel 7"/>
            <p:cNvSpPr/>
            <p:nvPr/>
          </p:nvSpPr>
          <p:spPr>
            <a:xfrm>
              <a:off x="1679832" y="3957565"/>
              <a:ext cx="4000396" cy="441133"/>
            </a:xfrm>
            <a:prstGeom prst="rect">
              <a:avLst/>
            </a:prstGeom>
            <a:solidFill>
              <a:schemeClr val="bg1"/>
            </a:solidFill>
            <a:ln w="3175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a-DK" sz="1100" dirty="0">
                  <a:solidFill>
                    <a:schemeClr val="tx1"/>
                  </a:solidFill>
                </a:rPr>
                <a:t>F.eks. tiltag og procedurer på tværs af institutioner</a:t>
              </a:r>
            </a:p>
            <a:p>
              <a:pPr algn="r"/>
              <a:r>
                <a:rPr lang="da-DK" sz="1100" dirty="0">
                  <a:solidFill>
                    <a:schemeClr val="tx1"/>
                  </a:solidFill>
                </a:rPr>
                <a:t> og kommune for håndtering af den type borger</a:t>
              </a:r>
            </a:p>
          </p:txBody>
        </p:sp>
        <p:sp>
          <p:nvSpPr>
            <p:cNvPr id="9" name="Kombinationstegning 8"/>
            <p:cNvSpPr/>
            <p:nvPr/>
          </p:nvSpPr>
          <p:spPr>
            <a:xfrm>
              <a:off x="1465962" y="2311127"/>
              <a:ext cx="445765" cy="536260"/>
            </a:xfrm>
            <a:custGeom>
              <a:avLst/>
              <a:gdLst>
                <a:gd name="connsiteX0" fmla="*/ 0 w 544619"/>
                <a:gd name="connsiteY0" fmla="*/ 374447 h 374447"/>
                <a:gd name="connsiteX1" fmla="*/ 272309 w 544619"/>
                <a:gd name="connsiteY1" fmla="*/ 0 h 374447"/>
                <a:gd name="connsiteX2" fmla="*/ 272310 w 544619"/>
                <a:gd name="connsiteY2" fmla="*/ 0 h 374447"/>
                <a:gd name="connsiteX3" fmla="*/ 544619 w 544619"/>
                <a:gd name="connsiteY3" fmla="*/ 374447 h 374447"/>
                <a:gd name="connsiteX4" fmla="*/ 0 w 544619"/>
                <a:gd name="connsiteY4" fmla="*/ 374447 h 374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619" h="374447">
                  <a:moveTo>
                    <a:pt x="0" y="374447"/>
                  </a:moveTo>
                  <a:lnTo>
                    <a:pt x="272309" y="0"/>
                  </a:lnTo>
                  <a:lnTo>
                    <a:pt x="272310" y="0"/>
                  </a:lnTo>
                  <a:lnTo>
                    <a:pt x="544619" y="374447"/>
                  </a:lnTo>
                  <a:lnTo>
                    <a:pt x="0" y="374447"/>
                  </a:lnTo>
                  <a:close/>
                </a:path>
              </a:pathLst>
            </a:custGeom>
            <a:solidFill>
              <a:schemeClr val="tx2">
                <a:lumMod val="40000"/>
                <a:lumOff val="6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algn="ctr" defTabSz="701992">
                <a:lnSpc>
                  <a:spcPct val="90000"/>
                </a:lnSpc>
                <a:spcBef>
                  <a:spcPct val="0"/>
                </a:spcBef>
                <a:spcAft>
                  <a:spcPct val="35000"/>
                </a:spcAft>
              </a:pPr>
              <a:r>
                <a:rPr lang="da-DK" sz="1100" b="1" dirty="0" smtClean="0">
                  <a:solidFill>
                    <a:schemeClr val="tx1"/>
                  </a:solidFill>
                </a:rPr>
                <a:t>Individ</a:t>
              </a:r>
              <a:endParaRPr lang="da-DK" sz="1100" b="1" dirty="0">
                <a:solidFill>
                  <a:schemeClr val="tx1"/>
                </a:solidFill>
              </a:endParaRPr>
            </a:p>
          </p:txBody>
        </p:sp>
        <p:sp>
          <p:nvSpPr>
            <p:cNvPr id="10" name="Kombinationstegning 9"/>
            <p:cNvSpPr/>
            <p:nvPr/>
          </p:nvSpPr>
          <p:spPr>
            <a:xfrm>
              <a:off x="1254459" y="2835201"/>
              <a:ext cx="891530" cy="536260"/>
            </a:xfrm>
            <a:custGeom>
              <a:avLst/>
              <a:gdLst>
                <a:gd name="connsiteX0" fmla="*/ 0 w 1089238"/>
                <a:gd name="connsiteY0" fmla="*/ 374447 h 374447"/>
                <a:gd name="connsiteX1" fmla="*/ 272309 w 1089238"/>
                <a:gd name="connsiteY1" fmla="*/ 0 h 374447"/>
                <a:gd name="connsiteX2" fmla="*/ 816929 w 1089238"/>
                <a:gd name="connsiteY2" fmla="*/ 0 h 374447"/>
                <a:gd name="connsiteX3" fmla="*/ 1089238 w 1089238"/>
                <a:gd name="connsiteY3" fmla="*/ 374447 h 374447"/>
                <a:gd name="connsiteX4" fmla="*/ 0 w 1089238"/>
                <a:gd name="connsiteY4" fmla="*/ 374447 h 374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238" h="374447">
                  <a:moveTo>
                    <a:pt x="0" y="374447"/>
                  </a:moveTo>
                  <a:lnTo>
                    <a:pt x="272309" y="0"/>
                  </a:lnTo>
                  <a:lnTo>
                    <a:pt x="816929" y="0"/>
                  </a:lnTo>
                  <a:lnTo>
                    <a:pt x="1089238" y="374447"/>
                  </a:lnTo>
                  <a:lnTo>
                    <a:pt x="0" y="374447"/>
                  </a:lnTo>
                  <a:close/>
                </a:path>
              </a:pathLst>
            </a:custGeom>
            <a:solidFill>
              <a:schemeClr val="accent3">
                <a:lumMod val="75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08397" tIns="17780" rIns="208396" bIns="17780" numCol="1" spcCol="1270" anchor="ctr" anchorCtr="0">
              <a:noAutofit/>
            </a:bodyPr>
            <a:lstStyle/>
            <a:p>
              <a:pPr algn="ctr" defTabSz="701992">
                <a:lnSpc>
                  <a:spcPct val="90000"/>
                </a:lnSpc>
                <a:spcBef>
                  <a:spcPct val="0"/>
                </a:spcBef>
                <a:spcAft>
                  <a:spcPct val="35000"/>
                </a:spcAft>
              </a:pPr>
              <a:r>
                <a:rPr lang="da-DK" sz="1100" b="1" dirty="0">
                  <a:solidFill>
                    <a:schemeClr val="tx1"/>
                  </a:solidFill>
                </a:rPr>
                <a:t>Gruppe</a:t>
              </a:r>
            </a:p>
          </p:txBody>
        </p:sp>
        <p:sp>
          <p:nvSpPr>
            <p:cNvPr id="11" name="Kombinationstegning 10"/>
            <p:cNvSpPr/>
            <p:nvPr/>
          </p:nvSpPr>
          <p:spPr>
            <a:xfrm>
              <a:off x="1036470" y="3372245"/>
              <a:ext cx="1337295" cy="536260"/>
            </a:xfrm>
            <a:custGeom>
              <a:avLst/>
              <a:gdLst>
                <a:gd name="connsiteX0" fmla="*/ 0 w 1633857"/>
                <a:gd name="connsiteY0" fmla="*/ 374447 h 374447"/>
                <a:gd name="connsiteX1" fmla="*/ 272309 w 1633857"/>
                <a:gd name="connsiteY1" fmla="*/ 0 h 374447"/>
                <a:gd name="connsiteX2" fmla="*/ 1361548 w 1633857"/>
                <a:gd name="connsiteY2" fmla="*/ 0 h 374447"/>
                <a:gd name="connsiteX3" fmla="*/ 1633857 w 1633857"/>
                <a:gd name="connsiteY3" fmla="*/ 374447 h 374447"/>
                <a:gd name="connsiteX4" fmla="*/ 0 w 1633857"/>
                <a:gd name="connsiteY4" fmla="*/ 374447 h 374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857" h="374447">
                  <a:moveTo>
                    <a:pt x="0" y="374447"/>
                  </a:moveTo>
                  <a:lnTo>
                    <a:pt x="272309" y="0"/>
                  </a:lnTo>
                  <a:lnTo>
                    <a:pt x="1361548" y="0"/>
                  </a:lnTo>
                  <a:lnTo>
                    <a:pt x="1633857" y="374447"/>
                  </a:lnTo>
                  <a:lnTo>
                    <a:pt x="0" y="374447"/>
                  </a:lnTo>
                  <a:close/>
                </a:path>
              </a:pathLst>
            </a:custGeom>
            <a:solidFill>
              <a:schemeClr val="accent2">
                <a:lumMod val="75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303704" tIns="17780" rIns="303706" bIns="17780" numCol="1" spcCol="1270" anchor="ctr" anchorCtr="0">
              <a:noAutofit/>
            </a:bodyPr>
            <a:lstStyle/>
            <a:p>
              <a:pPr algn="ctr" defTabSz="701992">
                <a:lnSpc>
                  <a:spcPct val="90000"/>
                </a:lnSpc>
                <a:spcBef>
                  <a:spcPct val="0"/>
                </a:spcBef>
                <a:spcAft>
                  <a:spcPct val="35000"/>
                </a:spcAft>
              </a:pPr>
              <a:r>
                <a:rPr lang="da-DK" sz="1100" b="1" dirty="0">
                  <a:solidFill>
                    <a:schemeClr val="tx1"/>
                  </a:solidFill>
                </a:rPr>
                <a:t>Ledelse</a:t>
              </a:r>
            </a:p>
          </p:txBody>
        </p:sp>
        <p:sp>
          <p:nvSpPr>
            <p:cNvPr id="12" name="Kombinationstegning 11"/>
            <p:cNvSpPr/>
            <p:nvPr/>
          </p:nvSpPr>
          <p:spPr>
            <a:xfrm>
              <a:off x="811996" y="3909289"/>
              <a:ext cx="1798395" cy="536260"/>
            </a:xfrm>
            <a:custGeom>
              <a:avLst/>
              <a:gdLst>
                <a:gd name="connsiteX0" fmla="*/ 0 w 2091246"/>
                <a:gd name="connsiteY0" fmla="*/ 374447 h 374447"/>
                <a:gd name="connsiteX1" fmla="*/ 272309 w 2091246"/>
                <a:gd name="connsiteY1" fmla="*/ 0 h 374447"/>
                <a:gd name="connsiteX2" fmla="*/ 1818937 w 2091246"/>
                <a:gd name="connsiteY2" fmla="*/ 0 h 374447"/>
                <a:gd name="connsiteX3" fmla="*/ 2091246 w 2091246"/>
                <a:gd name="connsiteY3" fmla="*/ 374447 h 374447"/>
                <a:gd name="connsiteX4" fmla="*/ 0 w 2091246"/>
                <a:gd name="connsiteY4" fmla="*/ 374447 h 374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1246" h="374447">
                  <a:moveTo>
                    <a:pt x="0" y="374447"/>
                  </a:moveTo>
                  <a:lnTo>
                    <a:pt x="272309" y="0"/>
                  </a:lnTo>
                  <a:lnTo>
                    <a:pt x="1818937" y="0"/>
                  </a:lnTo>
                  <a:lnTo>
                    <a:pt x="2091246" y="374447"/>
                  </a:lnTo>
                  <a:lnTo>
                    <a:pt x="0" y="374447"/>
                  </a:lnTo>
                  <a:close/>
                </a:path>
              </a:pathLst>
            </a:custGeom>
            <a:solidFill>
              <a:schemeClr val="accent6">
                <a:lumMod val="7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83749" tIns="17780" rIns="383747" bIns="17780" numCol="1" spcCol="1270" anchor="ctr" anchorCtr="0">
              <a:noAutofit/>
            </a:bodyPr>
            <a:lstStyle/>
            <a:p>
              <a:pPr algn="ctr" defTabSz="701992">
                <a:lnSpc>
                  <a:spcPct val="90000"/>
                </a:lnSpc>
                <a:spcBef>
                  <a:spcPct val="0"/>
                </a:spcBef>
                <a:spcAft>
                  <a:spcPct val="35000"/>
                </a:spcAft>
              </a:pPr>
              <a:r>
                <a:rPr lang="da-DK" sz="1100" b="1" dirty="0" smtClean="0">
                  <a:solidFill>
                    <a:schemeClr val="tx1"/>
                  </a:solidFill>
                </a:rPr>
                <a:t>Organisation</a:t>
              </a:r>
            </a:p>
            <a:p>
              <a:pPr algn="ctr" defTabSz="701992">
                <a:lnSpc>
                  <a:spcPct val="90000"/>
                </a:lnSpc>
                <a:spcBef>
                  <a:spcPct val="0"/>
                </a:spcBef>
                <a:spcAft>
                  <a:spcPct val="35000"/>
                </a:spcAft>
              </a:pPr>
              <a:r>
                <a:rPr lang="da-DK" sz="1100" b="1" dirty="0" smtClean="0">
                  <a:solidFill>
                    <a:schemeClr val="tx1"/>
                  </a:solidFill>
                </a:rPr>
                <a:t>(center/institution)</a:t>
              </a:r>
              <a:endParaRPr lang="da-DK" sz="1100" b="1" dirty="0">
                <a:solidFill>
                  <a:schemeClr val="tx1"/>
                </a:solidFill>
              </a:endParaRPr>
            </a:p>
          </p:txBody>
        </p:sp>
      </p:grpSp>
    </p:spTree>
    <p:extLst>
      <p:ext uri="{BB962C8B-B14F-4D97-AF65-F5344CB8AC3E}">
        <p14:creationId xmlns:p14="http://schemas.microsoft.com/office/powerpoint/2010/main" val="29371967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948446" y="272386"/>
            <a:ext cx="7510294" cy="4967027"/>
          </a:xfrm>
          <a:prstGeom prst="rect">
            <a:avLst/>
          </a:prstGeom>
          <a:noFill/>
        </p:spPr>
        <p:txBody>
          <a:bodyPr wrap="square" lIns="103150" tIns="51575" rIns="103150" bIns="51575" rtlCol="0">
            <a:spAutoFit/>
          </a:bodyPr>
          <a:lstStyle/>
          <a:p>
            <a:pPr algn="ctr"/>
            <a:endParaRPr lang="da-DK" sz="3200" b="1" dirty="0">
              <a:solidFill>
                <a:srgbClr val="0070C0"/>
              </a:solidFill>
            </a:endParaRPr>
          </a:p>
          <a:p>
            <a:pPr algn="ctr"/>
            <a:r>
              <a:rPr lang="da-DK" sz="3200" b="1" dirty="0">
                <a:solidFill>
                  <a:srgbClr val="0070C0"/>
                </a:solidFill>
              </a:rPr>
              <a:t>Også fokus på psykisk sundhed</a:t>
            </a:r>
          </a:p>
          <a:p>
            <a:endParaRPr lang="da-DK" sz="1200" dirty="0"/>
          </a:p>
          <a:p>
            <a:endParaRPr lang="da-DK" sz="1200" dirty="0"/>
          </a:p>
          <a:p>
            <a:endParaRPr lang="da-DK" sz="1200" dirty="0"/>
          </a:p>
          <a:p>
            <a:endParaRPr lang="da-DK" sz="1200" dirty="0"/>
          </a:p>
          <a:p>
            <a:endParaRPr lang="da-DK" sz="1200" dirty="0"/>
          </a:p>
          <a:p>
            <a:r>
              <a:rPr lang="da-DK" sz="1200" dirty="0"/>
              <a:t>Traditionelt set har sundhedsfremme fokuseret på fysisk sundhed  som f.eks. kost, rygning og motion. Den fysiske sundhed er fortsat et fokusområde, da noget af den hyppigst forekommende arbejdsrelateret sygdom kan henføres til det fysiske arbejdsmiljø. </a:t>
            </a:r>
          </a:p>
          <a:p>
            <a:endParaRPr lang="da-DK" sz="1200" dirty="0"/>
          </a:p>
          <a:p>
            <a:r>
              <a:rPr lang="da-DK" sz="1200" dirty="0"/>
              <a:t>Men psykisk sundhed er i de senere år blevet genstand for stigende opmærksomhed på kommunens arbejdspladser og i de sundhedsfaglige miljøer. Det skyldes blandt andet øget viden om sammenhængen mellem psykisk sundhed og udvikling af en række sygdomme. </a:t>
            </a:r>
            <a:r>
              <a:rPr lang="da-DK" sz="1200" dirty="0" smtClean="0"/>
              <a:t>F.eks. </a:t>
            </a:r>
            <a:r>
              <a:rPr lang="da-DK" sz="1200" dirty="0"/>
              <a:t>viser den store undersøgelse ”arbejdsmiljø i Danmark” fra det Nationale Forskningscenter for </a:t>
            </a:r>
            <a:r>
              <a:rPr lang="da-DK" sz="1200" dirty="0" smtClean="0"/>
              <a:t>Arbejdsmiljø (</a:t>
            </a:r>
            <a:r>
              <a:rPr lang="da-DK" sz="1200" dirty="0"/>
              <a:t>NFA) at i 2018 oplevede ca. 15% af respondenterne, at de i arbejdet var udsat for psykisk belastning.</a:t>
            </a:r>
          </a:p>
          <a:p>
            <a:endParaRPr lang="da-DK" sz="1200" dirty="0"/>
          </a:p>
          <a:p>
            <a:r>
              <a:rPr lang="da-DK" sz="1200" dirty="0"/>
              <a:t>Derudover er der i april 2019 indgået en bred politisk aftale på national plan om arbejdsmiljøindsatsen, hvor det psykiske arbejdsmiljø anerkendes som en central udfordring på fremtidens arbejdsmarked. </a:t>
            </a:r>
          </a:p>
          <a:p>
            <a:endParaRPr lang="da-DK" sz="1200" dirty="0"/>
          </a:p>
          <a:p>
            <a:r>
              <a:rPr lang="da-DK" sz="1200" dirty="0"/>
              <a:t>Derfor indgår psykisk sundhed som et fokusområde i </a:t>
            </a:r>
            <a:r>
              <a:rPr lang="da-DK" sz="1200" dirty="0" smtClean="0"/>
              <a:t>arbejdet </a:t>
            </a:r>
            <a:r>
              <a:rPr lang="da-DK" sz="1200" dirty="0"/>
              <a:t>med sundhed på kommunens arbejdspladser.</a:t>
            </a:r>
          </a:p>
          <a:p>
            <a:endParaRPr lang="da-DK" sz="1200" dirty="0"/>
          </a:p>
          <a:p>
            <a:endParaRPr lang="da-DK" sz="1200" dirty="0"/>
          </a:p>
        </p:txBody>
      </p:sp>
      <p:sp>
        <p:nvSpPr>
          <p:cNvPr id="4" name="Tekstboks 3"/>
          <p:cNvSpPr txBox="1"/>
          <p:nvPr/>
        </p:nvSpPr>
        <p:spPr>
          <a:xfrm>
            <a:off x="1" y="6643258"/>
            <a:ext cx="653375" cy="258046"/>
          </a:xfrm>
          <a:prstGeom prst="rect">
            <a:avLst/>
          </a:prstGeom>
          <a:noFill/>
        </p:spPr>
        <p:txBody>
          <a:bodyPr wrap="square" lIns="103150" tIns="51575" rIns="103150" bIns="51575" rtlCol="0">
            <a:spAutoFit/>
          </a:bodyPr>
          <a:lstStyle/>
          <a:p>
            <a:r>
              <a:rPr lang="da-DK" sz="1000" dirty="0"/>
              <a:t>Side </a:t>
            </a:r>
            <a:r>
              <a:rPr lang="da-DK" sz="1000" dirty="0" smtClean="0"/>
              <a:t>6</a:t>
            </a:r>
            <a:endParaRPr lang="da-DK" sz="1000" dirty="0"/>
          </a:p>
        </p:txBody>
      </p:sp>
    </p:spTree>
    <p:extLst>
      <p:ext uri="{BB962C8B-B14F-4D97-AF65-F5344CB8AC3E}">
        <p14:creationId xmlns:p14="http://schemas.microsoft.com/office/powerpoint/2010/main" val="14824777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688638" y="288763"/>
            <a:ext cx="8256048" cy="1889261"/>
          </a:xfrm>
          <a:prstGeom prst="rect">
            <a:avLst/>
          </a:prstGeom>
          <a:noFill/>
        </p:spPr>
        <p:txBody>
          <a:bodyPr wrap="square" lIns="103150" tIns="51575" rIns="103150" bIns="51575" rtlCol="0">
            <a:spAutoFit/>
          </a:bodyPr>
          <a:lstStyle/>
          <a:p>
            <a:pPr algn="ctr"/>
            <a:r>
              <a:rPr lang="da-DK" sz="3200" b="1" dirty="0">
                <a:solidFill>
                  <a:srgbClr val="0070C0"/>
                </a:solidFill>
              </a:rPr>
              <a:t>Hvad har indflydelse på psykisk sundhed?</a:t>
            </a:r>
          </a:p>
          <a:p>
            <a:endParaRPr lang="da-DK" sz="1200" dirty="0"/>
          </a:p>
          <a:p>
            <a:endParaRPr lang="da-DK" sz="1200" dirty="0"/>
          </a:p>
          <a:p>
            <a:r>
              <a:rPr lang="da-DK" sz="1200" dirty="0"/>
              <a:t>En persons psykiske sundhed afhænger af mere end forholdene på arbejdspladsen. Forhold i </a:t>
            </a:r>
            <a:r>
              <a:rPr lang="da-DK" sz="1200" dirty="0" smtClean="0"/>
              <a:t>den </a:t>
            </a:r>
            <a:r>
              <a:rPr lang="da-DK" sz="1200" dirty="0"/>
              <a:t>private sfære, </a:t>
            </a:r>
            <a:r>
              <a:rPr lang="da-DK" sz="1200" dirty="0" smtClean="0"/>
              <a:t>f.eks. </a:t>
            </a:r>
            <a:r>
              <a:rPr lang="da-DK" sz="1200" dirty="0"/>
              <a:t>personlige kriser, skilsmisse og alvorlig sygdom, har også betydning for den psykiske sundhed. Arbejdspladsen kan </a:t>
            </a:r>
            <a:r>
              <a:rPr lang="da-DK" sz="1200" dirty="0" smtClean="0"/>
              <a:t>derfor ikke </a:t>
            </a:r>
            <a:r>
              <a:rPr lang="da-DK" sz="1200" dirty="0"/>
              <a:t>tage ansvaret for medarbejderens samlede psykiske sundhed, men skal arbejde for at minimere risikoen for, at forholdene på </a:t>
            </a:r>
            <a:r>
              <a:rPr lang="da-DK" sz="1200" dirty="0" smtClean="0"/>
              <a:t>arbejdet </a:t>
            </a:r>
            <a:r>
              <a:rPr lang="da-DK" sz="1200" dirty="0"/>
              <a:t>fører til medarbejderens sygdom. Der er </a:t>
            </a:r>
            <a:r>
              <a:rPr lang="da-DK" sz="1200" dirty="0" smtClean="0"/>
              <a:t>mange </a:t>
            </a:r>
            <a:r>
              <a:rPr lang="da-DK" sz="1200" dirty="0"/>
              <a:t>forhold, der kan påvirke den psykiske sundhed på arbejdspladsen. Nogle af de risikofaktorer, som Arbejdstilsynet holder øje med, når de er på tilsyn, fordi de har indflydelse på den psykiske sundhed, er: </a:t>
            </a:r>
          </a:p>
        </p:txBody>
      </p:sp>
      <p:sp>
        <p:nvSpPr>
          <p:cNvPr id="4" name="Tekstboks 3"/>
          <p:cNvSpPr txBox="1"/>
          <p:nvPr/>
        </p:nvSpPr>
        <p:spPr>
          <a:xfrm>
            <a:off x="1" y="6643258"/>
            <a:ext cx="653375" cy="258046"/>
          </a:xfrm>
          <a:prstGeom prst="rect">
            <a:avLst/>
          </a:prstGeom>
          <a:noFill/>
        </p:spPr>
        <p:txBody>
          <a:bodyPr wrap="square" lIns="103150" tIns="51575" rIns="103150" bIns="51575" rtlCol="0">
            <a:spAutoFit/>
          </a:bodyPr>
          <a:lstStyle/>
          <a:p>
            <a:r>
              <a:rPr lang="da-DK" sz="1000" dirty="0"/>
              <a:t>Side </a:t>
            </a:r>
            <a:r>
              <a:rPr lang="da-DK" sz="1000" dirty="0" smtClean="0"/>
              <a:t>7</a:t>
            </a:r>
            <a:endParaRPr lang="da-DK" sz="1000" dirty="0"/>
          </a:p>
        </p:txBody>
      </p:sp>
      <p:sp>
        <p:nvSpPr>
          <p:cNvPr id="6" name="Ellipse 5"/>
          <p:cNvSpPr/>
          <p:nvPr/>
        </p:nvSpPr>
        <p:spPr>
          <a:xfrm>
            <a:off x="1519983" y="4061095"/>
            <a:ext cx="1519968" cy="80554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103163" tIns="51581" rIns="103163" bIns="51581" rtlCol="0" anchor="ctr"/>
          <a:lstStyle/>
          <a:p>
            <a:pPr algn="ctr"/>
            <a:r>
              <a:rPr lang="da-DK" sz="1000" dirty="0">
                <a:solidFill>
                  <a:schemeClr val="tx1"/>
                </a:solidFill>
              </a:rPr>
              <a:t>Krav til opmærksomhed og koncentration</a:t>
            </a:r>
          </a:p>
        </p:txBody>
      </p:sp>
      <p:sp>
        <p:nvSpPr>
          <p:cNvPr id="7" name="Ellipse 6"/>
          <p:cNvSpPr/>
          <p:nvPr/>
        </p:nvSpPr>
        <p:spPr>
          <a:xfrm>
            <a:off x="2236978" y="4866637"/>
            <a:ext cx="1519968" cy="80554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40615" tIns="51581" rIns="40615" bIns="51581" rtlCol="0" anchor="ctr">
            <a:normAutofit/>
          </a:bodyPr>
          <a:lstStyle/>
          <a:p>
            <a:pPr algn="ctr"/>
            <a:r>
              <a:rPr lang="da-DK" sz="1000" dirty="0" err="1">
                <a:solidFill>
                  <a:schemeClr val="tx1"/>
                </a:solidFill>
              </a:rPr>
              <a:t>Udviklings-muligheder</a:t>
            </a:r>
            <a:endParaRPr lang="da-DK" sz="1000" dirty="0">
              <a:solidFill>
                <a:schemeClr val="tx1"/>
              </a:solidFill>
            </a:endParaRPr>
          </a:p>
        </p:txBody>
      </p:sp>
      <p:sp>
        <p:nvSpPr>
          <p:cNvPr id="8" name="Ellipse 7"/>
          <p:cNvSpPr/>
          <p:nvPr/>
        </p:nvSpPr>
        <p:spPr>
          <a:xfrm>
            <a:off x="2996961" y="5672179"/>
            <a:ext cx="1519968" cy="80554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40615" tIns="51581" rIns="40615" bIns="51581" rtlCol="0" anchor="ctr">
            <a:normAutofit/>
          </a:bodyPr>
          <a:lstStyle/>
          <a:p>
            <a:pPr algn="ctr"/>
            <a:r>
              <a:rPr lang="da-DK" sz="1000" dirty="0">
                <a:solidFill>
                  <a:schemeClr val="tx1"/>
                </a:solidFill>
              </a:rPr>
              <a:t>Konflikter i arbejdet</a:t>
            </a:r>
          </a:p>
        </p:txBody>
      </p:sp>
      <p:sp>
        <p:nvSpPr>
          <p:cNvPr id="9" name="Ellipse 8"/>
          <p:cNvSpPr/>
          <p:nvPr/>
        </p:nvSpPr>
        <p:spPr>
          <a:xfrm>
            <a:off x="3181915" y="4061095"/>
            <a:ext cx="1519968" cy="80554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40615" tIns="51581" rIns="40615" bIns="51581" rtlCol="0" anchor="ctr">
            <a:normAutofit/>
          </a:bodyPr>
          <a:lstStyle/>
          <a:p>
            <a:pPr algn="ctr"/>
            <a:r>
              <a:rPr lang="da-DK" sz="1000" dirty="0">
                <a:solidFill>
                  <a:schemeClr val="tx1"/>
                </a:solidFill>
              </a:rPr>
              <a:t>Skifteholdsarbejde og arbejde på forskudte tider</a:t>
            </a:r>
          </a:p>
        </p:txBody>
      </p:sp>
      <p:sp>
        <p:nvSpPr>
          <p:cNvPr id="10" name="Ellipse 9"/>
          <p:cNvSpPr/>
          <p:nvPr/>
        </p:nvSpPr>
        <p:spPr>
          <a:xfrm>
            <a:off x="3898909" y="4866637"/>
            <a:ext cx="1519968" cy="80554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40615" tIns="51581" rIns="40615" bIns="51581" rtlCol="0" anchor="ctr">
            <a:normAutofit/>
          </a:bodyPr>
          <a:lstStyle/>
          <a:p>
            <a:pPr algn="ctr"/>
            <a:r>
              <a:rPr lang="da-DK" sz="1000" dirty="0">
                <a:solidFill>
                  <a:schemeClr val="tx1"/>
                </a:solidFill>
              </a:rPr>
              <a:t>Indflydelse på eget arbejde</a:t>
            </a:r>
          </a:p>
        </p:txBody>
      </p:sp>
      <p:sp>
        <p:nvSpPr>
          <p:cNvPr id="11" name="Ellipse 10"/>
          <p:cNvSpPr/>
          <p:nvPr/>
        </p:nvSpPr>
        <p:spPr>
          <a:xfrm>
            <a:off x="4658893" y="5672179"/>
            <a:ext cx="1519968" cy="80554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40615" tIns="51581" rIns="40615" bIns="51581" rtlCol="0" anchor="ctr">
            <a:normAutofit/>
          </a:bodyPr>
          <a:lstStyle/>
          <a:p>
            <a:pPr algn="ctr"/>
            <a:r>
              <a:rPr lang="da-DK" sz="1000" dirty="0">
                <a:solidFill>
                  <a:schemeClr val="tx1"/>
                </a:solidFill>
              </a:rPr>
              <a:t>Forudsigelighed ved væsentlige ændringer</a:t>
            </a:r>
          </a:p>
        </p:txBody>
      </p:sp>
      <p:sp>
        <p:nvSpPr>
          <p:cNvPr id="12" name="Ellipse 11"/>
          <p:cNvSpPr/>
          <p:nvPr/>
        </p:nvSpPr>
        <p:spPr>
          <a:xfrm>
            <a:off x="3941898" y="3255551"/>
            <a:ext cx="1519968" cy="80554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40615" tIns="51581" rIns="40615" bIns="51581" rtlCol="0" anchor="ctr">
            <a:normAutofit/>
          </a:bodyPr>
          <a:lstStyle/>
          <a:p>
            <a:pPr algn="ctr"/>
            <a:r>
              <a:rPr lang="da-DK" sz="1000" dirty="0">
                <a:solidFill>
                  <a:schemeClr val="tx1"/>
                </a:solidFill>
              </a:rPr>
              <a:t>Modstridende eller uklare krav i arbejdet</a:t>
            </a:r>
          </a:p>
        </p:txBody>
      </p:sp>
      <p:sp>
        <p:nvSpPr>
          <p:cNvPr id="13" name="Ellipse 12"/>
          <p:cNvSpPr/>
          <p:nvPr/>
        </p:nvSpPr>
        <p:spPr>
          <a:xfrm>
            <a:off x="4813061" y="4061093"/>
            <a:ext cx="1519968" cy="80554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40615" tIns="51581" rIns="40615" bIns="51581" rtlCol="0" anchor="ctr">
            <a:normAutofit/>
          </a:bodyPr>
          <a:lstStyle/>
          <a:p>
            <a:pPr algn="ctr"/>
            <a:r>
              <a:rPr lang="da-DK" sz="1000" dirty="0">
                <a:solidFill>
                  <a:schemeClr val="tx1"/>
                </a:solidFill>
              </a:rPr>
              <a:t>Vold og trusler</a:t>
            </a:r>
          </a:p>
        </p:txBody>
      </p:sp>
      <p:sp>
        <p:nvSpPr>
          <p:cNvPr id="14" name="Ellipse 13"/>
          <p:cNvSpPr/>
          <p:nvPr/>
        </p:nvSpPr>
        <p:spPr>
          <a:xfrm>
            <a:off x="5573043" y="4837646"/>
            <a:ext cx="1519968" cy="80554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40615" tIns="51581" rIns="40615" bIns="51581" rtlCol="0" anchor="ctr">
            <a:normAutofit/>
          </a:bodyPr>
          <a:lstStyle/>
          <a:p>
            <a:pPr algn="ctr"/>
            <a:r>
              <a:rPr lang="da-DK" sz="1000" dirty="0">
                <a:solidFill>
                  <a:schemeClr val="tx1"/>
                </a:solidFill>
              </a:rPr>
              <a:t>Belønning og anerkendelse</a:t>
            </a:r>
          </a:p>
        </p:txBody>
      </p:sp>
      <p:sp>
        <p:nvSpPr>
          <p:cNvPr id="15" name="Ellipse 14"/>
          <p:cNvSpPr/>
          <p:nvPr/>
        </p:nvSpPr>
        <p:spPr>
          <a:xfrm>
            <a:off x="4813061" y="2450012"/>
            <a:ext cx="1519968" cy="80554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40615" tIns="51581" rIns="40615" bIns="51581" rtlCol="0" anchor="ctr">
            <a:normAutofit/>
          </a:bodyPr>
          <a:lstStyle/>
          <a:p>
            <a:pPr algn="ctr"/>
            <a:r>
              <a:rPr lang="da-DK" sz="1000" dirty="0">
                <a:solidFill>
                  <a:schemeClr val="tx1"/>
                </a:solidFill>
              </a:rPr>
              <a:t>Mening i arbejdet</a:t>
            </a:r>
          </a:p>
        </p:txBody>
      </p:sp>
      <p:sp>
        <p:nvSpPr>
          <p:cNvPr id="16" name="Ellipse 15"/>
          <p:cNvSpPr/>
          <p:nvPr/>
        </p:nvSpPr>
        <p:spPr>
          <a:xfrm>
            <a:off x="5573044" y="3255554"/>
            <a:ext cx="1519968" cy="80554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40615" tIns="51581" rIns="40615" bIns="51581" rtlCol="0" anchor="ctr">
            <a:normAutofit/>
          </a:bodyPr>
          <a:lstStyle/>
          <a:p>
            <a:pPr algn="ctr"/>
            <a:r>
              <a:rPr lang="da-DK" sz="1000" dirty="0">
                <a:solidFill>
                  <a:schemeClr val="tx1"/>
                </a:solidFill>
              </a:rPr>
              <a:t>Jobusikkerhed</a:t>
            </a:r>
          </a:p>
        </p:txBody>
      </p:sp>
      <p:sp>
        <p:nvSpPr>
          <p:cNvPr id="17" name="Ellipse 16"/>
          <p:cNvSpPr/>
          <p:nvPr/>
        </p:nvSpPr>
        <p:spPr>
          <a:xfrm>
            <a:off x="6464060" y="4061095"/>
            <a:ext cx="1519968" cy="80554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40615" tIns="51581" rIns="40615" bIns="51581" rtlCol="0" anchor="ctr">
            <a:normAutofit/>
          </a:bodyPr>
          <a:lstStyle/>
          <a:p>
            <a:pPr algn="ctr"/>
            <a:r>
              <a:rPr lang="da-DK" sz="1000" dirty="0">
                <a:solidFill>
                  <a:schemeClr val="tx1"/>
                </a:solidFill>
              </a:rPr>
              <a:t>Følelsesmæssige krav</a:t>
            </a:r>
          </a:p>
        </p:txBody>
      </p:sp>
      <p:sp>
        <p:nvSpPr>
          <p:cNvPr id="18" name="Ellipse 17"/>
          <p:cNvSpPr/>
          <p:nvPr/>
        </p:nvSpPr>
        <p:spPr>
          <a:xfrm>
            <a:off x="2236978" y="3255554"/>
            <a:ext cx="1519968" cy="80554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40615" tIns="51581" rIns="40615" bIns="51581" rtlCol="0" anchor="ctr">
            <a:noAutofit/>
          </a:bodyPr>
          <a:lstStyle/>
          <a:p>
            <a:pPr algn="ctr"/>
            <a:r>
              <a:rPr lang="da-DK" sz="1000" dirty="0">
                <a:solidFill>
                  <a:schemeClr val="tx1"/>
                </a:solidFill>
              </a:rPr>
              <a:t>Kollegial og ledelsesmæssig støtte og opbakning</a:t>
            </a:r>
            <a:endParaRPr lang="da-DK" sz="1000" dirty="0"/>
          </a:p>
        </p:txBody>
      </p:sp>
      <p:sp>
        <p:nvSpPr>
          <p:cNvPr id="19" name="Ellipse 18"/>
          <p:cNvSpPr/>
          <p:nvPr/>
        </p:nvSpPr>
        <p:spPr>
          <a:xfrm>
            <a:off x="3036966" y="2450009"/>
            <a:ext cx="1519968" cy="80554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40615" tIns="51581" rIns="40615" bIns="51581" rtlCol="0" anchor="ctr">
            <a:normAutofit/>
          </a:bodyPr>
          <a:lstStyle/>
          <a:p>
            <a:pPr algn="ctr"/>
            <a:r>
              <a:rPr lang="da-DK" sz="1000" dirty="0">
                <a:solidFill>
                  <a:schemeClr val="tx1"/>
                </a:solidFill>
              </a:rPr>
              <a:t>Arbejdsmængde og </a:t>
            </a:r>
            <a:r>
              <a:rPr lang="da-DK" sz="1000" dirty="0" smtClean="0">
                <a:solidFill>
                  <a:schemeClr val="tx1"/>
                </a:solidFill>
              </a:rPr>
              <a:t>tidspres</a:t>
            </a:r>
            <a:endParaRPr lang="da-DK" sz="1000" dirty="0">
              <a:solidFill>
                <a:schemeClr val="tx1"/>
              </a:solidFill>
            </a:endParaRPr>
          </a:p>
        </p:txBody>
      </p:sp>
    </p:spTree>
    <p:extLst>
      <p:ext uri="{BB962C8B-B14F-4D97-AF65-F5344CB8AC3E}">
        <p14:creationId xmlns:p14="http://schemas.microsoft.com/office/powerpoint/2010/main" val="11199751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864141" y="389116"/>
            <a:ext cx="7721061" cy="4259141"/>
          </a:xfrm>
          <a:prstGeom prst="rect">
            <a:avLst/>
          </a:prstGeom>
          <a:noFill/>
        </p:spPr>
        <p:txBody>
          <a:bodyPr wrap="square" lIns="103150" tIns="51575" rIns="103150" bIns="51575" rtlCol="0">
            <a:spAutoFit/>
          </a:bodyPr>
          <a:lstStyle/>
          <a:p>
            <a:pPr algn="ctr"/>
            <a:r>
              <a:rPr lang="da-DK" sz="3200" b="1" dirty="0">
                <a:solidFill>
                  <a:srgbClr val="0070C0"/>
                </a:solidFill>
              </a:rPr>
              <a:t>Hvad har indflydelse på fysisk sundhed?</a:t>
            </a:r>
          </a:p>
          <a:p>
            <a:endParaRPr lang="da-DK" sz="1200" dirty="0"/>
          </a:p>
          <a:p>
            <a:r>
              <a:rPr lang="da-DK" sz="1200" dirty="0"/>
              <a:t>Ligesom inden for psykisk sundhed </a:t>
            </a:r>
            <a:r>
              <a:rPr lang="da-DK" sz="1200" dirty="0" smtClean="0"/>
              <a:t>afhænger </a:t>
            </a:r>
            <a:r>
              <a:rPr lang="da-DK" sz="1200" dirty="0"/>
              <a:t>er </a:t>
            </a:r>
            <a:r>
              <a:rPr lang="da-DK" sz="1200" dirty="0" smtClean="0"/>
              <a:t>persons fysiske </a:t>
            </a:r>
            <a:r>
              <a:rPr lang="da-DK" sz="1200" dirty="0"/>
              <a:t>sundhed </a:t>
            </a:r>
            <a:r>
              <a:rPr lang="da-DK" sz="1200" dirty="0" smtClean="0"/>
              <a:t>af </a:t>
            </a:r>
            <a:r>
              <a:rPr lang="da-DK" sz="1200" dirty="0"/>
              <a:t>mere end forholdene på arbejdspladsen. Forhold i </a:t>
            </a:r>
            <a:r>
              <a:rPr lang="da-DK" sz="1200" dirty="0" smtClean="0"/>
              <a:t>den </a:t>
            </a:r>
            <a:r>
              <a:rPr lang="da-DK" sz="1200" dirty="0"/>
              <a:t>private sfære, </a:t>
            </a:r>
            <a:r>
              <a:rPr lang="da-DK" sz="1200" dirty="0" smtClean="0"/>
              <a:t>f.eks. kost og motion, </a:t>
            </a:r>
            <a:r>
              <a:rPr lang="da-DK" sz="1200" dirty="0"/>
              <a:t>har også betydning for </a:t>
            </a:r>
            <a:r>
              <a:rPr lang="da-DK" sz="1200" dirty="0" smtClean="0"/>
              <a:t>den enkeltes fysiske </a:t>
            </a:r>
            <a:r>
              <a:rPr lang="da-DK" sz="1200" dirty="0"/>
              <a:t>sundhed. </a:t>
            </a:r>
            <a:r>
              <a:rPr lang="da-DK" sz="1200" dirty="0" smtClean="0"/>
              <a:t>Arbejdspladsen kan derfor ikke </a:t>
            </a:r>
            <a:r>
              <a:rPr lang="da-DK" sz="1200" dirty="0"/>
              <a:t>tage ansvaret for medarbejderens samlede </a:t>
            </a:r>
            <a:r>
              <a:rPr lang="da-DK" sz="1200" dirty="0" smtClean="0"/>
              <a:t>fysiske </a:t>
            </a:r>
            <a:r>
              <a:rPr lang="da-DK" sz="1200" dirty="0"/>
              <a:t>sundhed, men skal arbejde for at minimere risikoen for, at forholdene på arbejde fører til medarbejderens sygdom. Der er mange </a:t>
            </a:r>
            <a:r>
              <a:rPr lang="da-DK" sz="1200" dirty="0" smtClean="0"/>
              <a:t>forhold på arbejdspladsen, </a:t>
            </a:r>
            <a:r>
              <a:rPr lang="da-DK" sz="1200" dirty="0"/>
              <a:t>der kan påvirke den </a:t>
            </a:r>
            <a:r>
              <a:rPr lang="da-DK" sz="1200" dirty="0" smtClean="0"/>
              <a:t>fysiske sundhed. </a:t>
            </a:r>
            <a:r>
              <a:rPr lang="da-DK" sz="1200" dirty="0"/>
              <a:t>Nogle af de risikofaktorer, som Arbejdstilsynet </a:t>
            </a:r>
            <a:r>
              <a:rPr lang="da-DK" sz="1200" dirty="0" smtClean="0"/>
              <a:t>holder </a:t>
            </a:r>
            <a:r>
              <a:rPr lang="da-DK" sz="1200" dirty="0"/>
              <a:t>øje med, når de er på tilsyn, fordi de har indflydelse på den fysiske sundhed, er:		</a:t>
            </a:r>
          </a:p>
          <a:p>
            <a:endParaRPr lang="da-DK" sz="1200" dirty="0"/>
          </a:p>
          <a:p>
            <a:endParaRPr lang="da-DK" sz="1200" dirty="0"/>
          </a:p>
          <a:p>
            <a:endParaRPr lang="da-DK" sz="1200" dirty="0"/>
          </a:p>
          <a:p>
            <a:endParaRPr lang="da-DK" sz="1200" dirty="0"/>
          </a:p>
          <a:p>
            <a:endParaRPr lang="da-DK" sz="1200" dirty="0"/>
          </a:p>
          <a:p>
            <a:endParaRPr lang="da-DK" sz="1200" dirty="0"/>
          </a:p>
          <a:p>
            <a:endParaRPr lang="da-DK" sz="1200" dirty="0"/>
          </a:p>
          <a:p>
            <a:endParaRPr lang="da-DK" sz="1200" dirty="0"/>
          </a:p>
          <a:p>
            <a:endParaRPr lang="da-DK" sz="1200" dirty="0"/>
          </a:p>
          <a:p>
            <a:endParaRPr lang="da-DK" sz="1200" dirty="0"/>
          </a:p>
          <a:p>
            <a:endParaRPr lang="da-DK" sz="1000" dirty="0"/>
          </a:p>
          <a:p>
            <a:endParaRPr lang="da-DK" sz="1200" dirty="0"/>
          </a:p>
          <a:p>
            <a:endParaRPr lang="da-DK" sz="1200" dirty="0"/>
          </a:p>
        </p:txBody>
      </p:sp>
      <p:sp>
        <p:nvSpPr>
          <p:cNvPr id="4" name="Tekstboks 3"/>
          <p:cNvSpPr txBox="1"/>
          <p:nvPr/>
        </p:nvSpPr>
        <p:spPr>
          <a:xfrm>
            <a:off x="1" y="6652783"/>
            <a:ext cx="653375" cy="258046"/>
          </a:xfrm>
          <a:prstGeom prst="rect">
            <a:avLst/>
          </a:prstGeom>
          <a:noFill/>
        </p:spPr>
        <p:txBody>
          <a:bodyPr wrap="square" lIns="103150" tIns="51575" rIns="103150" bIns="51575" rtlCol="0">
            <a:spAutoFit/>
          </a:bodyPr>
          <a:lstStyle/>
          <a:p>
            <a:r>
              <a:rPr lang="da-DK" sz="1000" dirty="0"/>
              <a:t>Side </a:t>
            </a:r>
            <a:r>
              <a:rPr lang="da-DK" sz="1000" dirty="0" smtClean="0"/>
              <a:t>8</a:t>
            </a:r>
            <a:endParaRPr lang="da-DK" sz="1000" dirty="0"/>
          </a:p>
        </p:txBody>
      </p:sp>
      <p:sp>
        <p:nvSpPr>
          <p:cNvPr id="6" name="Ellipse 5"/>
          <p:cNvSpPr/>
          <p:nvPr/>
        </p:nvSpPr>
        <p:spPr>
          <a:xfrm>
            <a:off x="1519983" y="3982010"/>
            <a:ext cx="1519968" cy="80554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103163" tIns="51581" rIns="103163" bIns="51581" rtlCol="0" anchor="ctr"/>
          <a:lstStyle/>
          <a:p>
            <a:pPr algn="ctr"/>
            <a:r>
              <a:rPr lang="da-DK" sz="1000" dirty="0">
                <a:solidFill>
                  <a:schemeClr val="tx1"/>
                </a:solidFill>
              </a:rPr>
              <a:t>Færdselsulykker</a:t>
            </a:r>
          </a:p>
        </p:txBody>
      </p:sp>
      <p:sp>
        <p:nvSpPr>
          <p:cNvPr id="7" name="Ellipse 6"/>
          <p:cNvSpPr/>
          <p:nvPr/>
        </p:nvSpPr>
        <p:spPr>
          <a:xfrm>
            <a:off x="2236978" y="4787552"/>
            <a:ext cx="1519968" cy="80554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40615" tIns="51581" rIns="40615" bIns="51581" rtlCol="0" anchor="ctr">
            <a:normAutofit/>
          </a:bodyPr>
          <a:lstStyle/>
          <a:p>
            <a:pPr algn="ctr"/>
            <a:r>
              <a:rPr lang="da-DK" sz="1000" dirty="0">
                <a:solidFill>
                  <a:schemeClr val="tx1"/>
                </a:solidFill>
              </a:rPr>
              <a:t>Indretning af arbejdspladsen</a:t>
            </a:r>
          </a:p>
        </p:txBody>
      </p:sp>
      <p:sp>
        <p:nvSpPr>
          <p:cNvPr id="8" name="Ellipse 7"/>
          <p:cNvSpPr/>
          <p:nvPr/>
        </p:nvSpPr>
        <p:spPr>
          <a:xfrm>
            <a:off x="2996961" y="5593094"/>
            <a:ext cx="1519968" cy="80554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40615" tIns="51581" rIns="40615" bIns="51581" rtlCol="0" anchor="ctr">
            <a:normAutofit/>
          </a:bodyPr>
          <a:lstStyle/>
          <a:p>
            <a:pPr algn="ctr"/>
            <a:r>
              <a:rPr lang="da-DK" sz="1000" dirty="0">
                <a:solidFill>
                  <a:schemeClr val="tx1"/>
                </a:solidFill>
              </a:rPr>
              <a:t>Arbejdsskader</a:t>
            </a:r>
          </a:p>
        </p:txBody>
      </p:sp>
      <p:sp>
        <p:nvSpPr>
          <p:cNvPr id="9" name="Ellipse 8"/>
          <p:cNvSpPr/>
          <p:nvPr/>
        </p:nvSpPr>
        <p:spPr>
          <a:xfrm>
            <a:off x="3181915" y="3982010"/>
            <a:ext cx="1519968" cy="80554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40615" tIns="51581" rIns="40615" bIns="51581" rtlCol="0" anchor="ctr">
            <a:normAutofit/>
          </a:bodyPr>
          <a:lstStyle/>
          <a:p>
            <a:pPr algn="ctr"/>
            <a:r>
              <a:rPr lang="da-DK" sz="1000" dirty="0">
                <a:solidFill>
                  <a:schemeClr val="tx1"/>
                </a:solidFill>
              </a:rPr>
              <a:t>Kemiske belastninger</a:t>
            </a:r>
          </a:p>
        </p:txBody>
      </p:sp>
      <p:sp>
        <p:nvSpPr>
          <p:cNvPr id="10" name="Ellipse 9"/>
          <p:cNvSpPr/>
          <p:nvPr/>
        </p:nvSpPr>
        <p:spPr>
          <a:xfrm>
            <a:off x="3898909" y="4787552"/>
            <a:ext cx="1519968" cy="80554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40615" tIns="51581" rIns="40615" bIns="51581" rtlCol="0" anchor="ctr">
            <a:normAutofit/>
          </a:bodyPr>
          <a:lstStyle/>
          <a:p>
            <a:pPr algn="ctr"/>
            <a:r>
              <a:rPr lang="da-DK" sz="1000" dirty="0">
                <a:solidFill>
                  <a:schemeClr val="tx1"/>
                </a:solidFill>
              </a:rPr>
              <a:t>Anvendelse af tekniske hjælpemidler</a:t>
            </a:r>
          </a:p>
        </p:txBody>
      </p:sp>
      <p:sp>
        <p:nvSpPr>
          <p:cNvPr id="11" name="Ellipse 10"/>
          <p:cNvSpPr/>
          <p:nvPr/>
        </p:nvSpPr>
        <p:spPr>
          <a:xfrm>
            <a:off x="4658893" y="5593094"/>
            <a:ext cx="1519968" cy="80554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40615" tIns="51581" rIns="40615" bIns="51581" rtlCol="0" anchor="ctr">
            <a:normAutofit/>
          </a:bodyPr>
          <a:lstStyle/>
          <a:p>
            <a:pPr algn="ctr"/>
            <a:r>
              <a:rPr lang="da-DK" sz="1000" dirty="0">
                <a:solidFill>
                  <a:schemeClr val="tx1"/>
                </a:solidFill>
              </a:rPr>
              <a:t>Belysning</a:t>
            </a:r>
          </a:p>
        </p:txBody>
      </p:sp>
      <p:sp>
        <p:nvSpPr>
          <p:cNvPr id="12" name="Ellipse 11"/>
          <p:cNvSpPr/>
          <p:nvPr/>
        </p:nvSpPr>
        <p:spPr>
          <a:xfrm>
            <a:off x="3941898" y="3176467"/>
            <a:ext cx="1519968" cy="80554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40615" tIns="51581" rIns="40615" bIns="51581" rtlCol="0" anchor="ctr">
            <a:normAutofit/>
          </a:bodyPr>
          <a:lstStyle/>
          <a:p>
            <a:pPr algn="ctr"/>
            <a:r>
              <a:rPr lang="da-DK" sz="1000" dirty="0">
                <a:solidFill>
                  <a:schemeClr val="tx1"/>
                </a:solidFill>
              </a:rPr>
              <a:t>Personhåndtering</a:t>
            </a:r>
          </a:p>
        </p:txBody>
      </p:sp>
      <p:sp>
        <p:nvSpPr>
          <p:cNvPr id="13" name="Ellipse 12"/>
          <p:cNvSpPr/>
          <p:nvPr/>
        </p:nvSpPr>
        <p:spPr>
          <a:xfrm>
            <a:off x="4813061" y="3982009"/>
            <a:ext cx="1519968" cy="80554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40615" tIns="51581" rIns="40615" bIns="51581" rtlCol="0" anchor="ctr">
            <a:normAutofit/>
          </a:bodyPr>
          <a:lstStyle/>
          <a:p>
            <a:pPr algn="ctr"/>
            <a:r>
              <a:rPr lang="da-DK" sz="1000" dirty="0">
                <a:solidFill>
                  <a:schemeClr val="tx1"/>
                </a:solidFill>
              </a:rPr>
              <a:t>Biologiske  belastninger</a:t>
            </a:r>
          </a:p>
        </p:txBody>
      </p:sp>
      <p:sp>
        <p:nvSpPr>
          <p:cNvPr id="14" name="Ellipse 13"/>
          <p:cNvSpPr/>
          <p:nvPr/>
        </p:nvSpPr>
        <p:spPr>
          <a:xfrm>
            <a:off x="5573043" y="4758561"/>
            <a:ext cx="1519968" cy="80554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40615" tIns="51581" rIns="40615" bIns="51581" rtlCol="0" anchor="ctr">
            <a:normAutofit/>
          </a:bodyPr>
          <a:lstStyle/>
          <a:p>
            <a:pPr algn="ctr"/>
            <a:r>
              <a:rPr lang="da-DK" sz="1000" dirty="0">
                <a:solidFill>
                  <a:schemeClr val="tx1"/>
                </a:solidFill>
              </a:rPr>
              <a:t>Luftkvalitet</a:t>
            </a:r>
          </a:p>
        </p:txBody>
      </p:sp>
      <p:sp>
        <p:nvSpPr>
          <p:cNvPr id="15" name="Ellipse 14"/>
          <p:cNvSpPr/>
          <p:nvPr/>
        </p:nvSpPr>
        <p:spPr>
          <a:xfrm>
            <a:off x="4813061" y="2370927"/>
            <a:ext cx="1519968" cy="80554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40615" tIns="51581" rIns="40615" bIns="51581" rtlCol="0" anchor="ctr">
            <a:normAutofit/>
          </a:bodyPr>
          <a:lstStyle/>
          <a:p>
            <a:pPr algn="ctr"/>
            <a:r>
              <a:rPr lang="da-DK" sz="1000" dirty="0">
                <a:solidFill>
                  <a:schemeClr val="tx1"/>
                </a:solidFill>
              </a:rPr>
              <a:t>Arbejdsstillinger</a:t>
            </a:r>
          </a:p>
        </p:txBody>
      </p:sp>
      <p:sp>
        <p:nvSpPr>
          <p:cNvPr id="16" name="Ellipse 15"/>
          <p:cNvSpPr/>
          <p:nvPr/>
        </p:nvSpPr>
        <p:spPr>
          <a:xfrm>
            <a:off x="5573044" y="3176469"/>
            <a:ext cx="1519968" cy="80554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40615" tIns="51581" rIns="40615" bIns="51581" rtlCol="0" anchor="ctr">
            <a:normAutofit/>
          </a:bodyPr>
          <a:lstStyle/>
          <a:p>
            <a:pPr algn="ctr"/>
            <a:r>
              <a:rPr lang="da-DK" sz="1000" dirty="0">
                <a:solidFill>
                  <a:schemeClr val="tx1"/>
                </a:solidFill>
              </a:rPr>
              <a:t>Løft, træk og skub</a:t>
            </a:r>
          </a:p>
        </p:txBody>
      </p:sp>
      <p:sp>
        <p:nvSpPr>
          <p:cNvPr id="17" name="Ellipse 16"/>
          <p:cNvSpPr/>
          <p:nvPr/>
        </p:nvSpPr>
        <p:spPr>
          <a:xfrm>
            <a:off x="6464060" y="3982010"/>
            <a:ext cx="1519968" cy="80554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40615" tIns="51581" rIns="40615" bIns="51581" rtlCol="0" anchor="ctr">
            <a:normAutofit/>
          </a:bodyPr>
          <a:lstStyle/>
          <a:p>
            <a:pPr algn="ctr"/>
            <a:r>
              <a:rPr lang="da-DK" sz="1000" dirty="0">
                <a:solidFill>
                  <a:schemeClr val="tx1"/>
                </a:solidFill>
              </a:rPr>
              <a:t>Støj</a:t>
            </a:r>
          </a:p>
        </p:txBody>
      </p:sp>
      <p:sp>
        <p:nvSpPr>
          <p:cNvPr id="18" name="Ellipse 17"/>
          <p:cNvSpPr/>
          <p:nvPr/>
        </p:nvSpPr>
        <p:spPr>
          <a:xfrm>
            <a:off x="2236978" y="3176469"/>
            <a:ext cx="1519968" cy="80554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40615" tIns="51581" rIns="40615" bIns="51581" rtlCol="0" anchor="ctr">
            <a:noAutofit/>
          </a:bodyPr>
          <a:lstStyle/>
          <a:p>
            <a:pPr algn="ctr"/>
            <a:r>
              <a:rPr lang="da-DK" sz="1000" dirty="0">
                <a:solidFill>
                  <a:schemeClr val="tx1"/>
                </a:solidFill>
              </a:rPr>
              <a:t>Faldulykker</a:t>
            </a:r>
            <a:endParaRPr lang="da-DK" sz="1000" dirty="0"/>
          </a:p>
        </p:txBody>
      </p:sp>
      <p:sp>
        <p:nvSpPr>
          <p:cNvPr id="19" name="Ellipse 18"/>
          <p:cNvSpPr/>
          <p:nvPr/>
        </p:nvSpPr>
        <p:spPr>
          <a:xfrm>
            <a:off x="3036966" y="2370925"/>
            <a:ext cx="1519968" cy="80554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40615" tIns="51581" rIns="40615" bIns="51581" rtlCol="0" anchor="ctr">
            <a:noAutofit/>
          </a:bodyPr>
          <a:lstStyle/>
          <a:p>
            <a:pPr algn="ctr"/>
            <a:r>
              <a:rPr lang="da-DK" sz="1000" dirty="0">
                <a:solidFill>
                  <a:schemeClr val="tx1"/>
                </a:solidFill>
              </a:rPr>
              <a:t>Ulykker i forbindelse med arbejde med maskiner</a:t>
            </a:r>
          </a:p>
        </p:txBody>
      </p:sp>
    </p:spTree>
    <p:extLst>
      <p:ext uri="{BB962C8B-B14F-4D97-AF65-F5344CB8AC3E}">
        <p14:creationId xmlns:p14="http://schemas.microsoft.com/office/powerpoint/2010/main" val="31721715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934395" y="622576"/>
            <a:ext cx="7721061" cy="5028582"/>
          </a:xfrm>
          <a:prstGeom prst="rect">
            <a:avLst/>
          </a:prstGeom>
          <a:noFill/>
        </p:spPr>
        <p:txBody>
          <a:bodyPr wrap="square" lIns="103150" tIns="51575" rIns="103150" bIns="51575" rtlCol="0">
            <a:spAutoFit/>
          </a:bodyPr>
          <a:lstStyle/>
          <a:p>
            <a:pPr algn="ctr"/>
            <a:r>
              <a:rPr lang="da-DK" sz="3200" b="1" dirty="0" smtClean="0">
                <a:solidFill>
                  <a:srgbClr val="0070C0"/>
                </a:solidFill>
              </a:rPr>
              <a:t>Intro til de områdespecifikke </a:t>
            </a:r>
            <a:r>
              <a:rPr lang="da-DK" sz="3200" b="1" dirty="0">
                <a:solidFill>
                  <a:srgbClr val="0070C0"/>
                </a:solidFill>
              </a:rPr>
              <a:t>oversigter</a:t>
            </a:r>
          </a:p>
          <a:p>
            <a:endParaRPr lang="da-DK" sz="1200" dirty="0"/>
          </a:p>
          <a:p>
            <a:endParaRPr lang="da-DK" sz="1200" dirty="0"/>
          </a:p>
          <a:p>
            <a:endParaRPr lang="da-DK" sz="1200" dirty="0"/>
          </a:p>
          <a:p>
            <a:r>
              <a:rPr lang="da-DK" sz="1200" dirty="0"/>
              <a:t>Til at understøtte den lokale drøftelse af sundhedsfremme og iværksættelsen </a:t>
            </a:r>
            <a:r>
              <a:rPr lang="da-DK" sz="1200" dirty="0" smtClean="0"/>
              <a:t>af tiltag præsenteres </a:t>
            </a:r>
            <a:r>
              <a:rPr lang="da-DK" sz="1200" dirty="0"/>
              <a:t>i de næste sider områdespecifikke oversigter over risikofaktorer og </a:t>
            </a:r>
            <a:r>
              <a:rPr lang="da-DK" sz="1200" dirty="0" smtClean="0"/>
              <a:t>forslag til tiltag</a:t>
            </a:r>
            <a:r>
              <a:rPr lang="da-DK" sz="1200" dirty="0"/>
              <a:t>.</a:t>
            </a:r>
          </a:p>
          <a:p>
            <a:endParaRPr lang="da-DK" sz="1200" dirty="0"/>
          </a:p>
          <a:p>
            <a:r>
              <a:rPr lang="da-DK" sz="1200" dirty="0"/>
              <a:t>Kerneopgaven og risikofaktorerne varierer på tværs af kommunens arbejdspladser. Derfor er arbejdspladserne blevet opdelt i 5 områder, hvor der er et stort sammenfald mellem opgaver og risikofaktorer:</a:t>
            </a:r>
          </a:p>
          <a:p>
            <a:pPr marL="193430" indent="-193430">
              <a:buFont typeface="Arial" panose="020B0604020202020204" pitchFamily="34" charset="0"/>
              <a:buChar char="•"/>
            </a:pPr>
            <a:r>
              <a:rPr lang="da-DK" sz="1200" dirty="0"/>
              <a:t>Ældre, omsorg og handicap</a:t>
            </a:r>
          </a:p>
          <a:p>
            <a:pPr marL="193430" indent="-193430">
              <a:buFont typeface="Arial" panose="020B0604020202020204" pitchFamily="34" charset="0"/>
              <a:buChar char="•"/>
            </a:pPr>
            <a:r>
              <a:rPr lang="da-DK" sz="1200" dirty="0"/>
              <a:t>Dagtilbud</a:t>
            </a:r>
          </a:p>
          <a:p>
            <a:pPr marL="193430" indent="-193430">
              <a:buFont typeface="Arial" panose="020B0604020202020204" pitchFamily="34" charset="0"/>
              <a:buChar char="•"/>
            </a:pPr>
            <a:r>
              <a:rPr lang="da-DK" sz="1200" dirty="0"/>
              <a:t>Skoler</a:t>
            </a:r>
          </a:p>
          <a:p>
            <a:pPr marL="193430" indent="-193430">
              <a:buFont typeface="Arial" panose="020B0604020202020204" pitchFamily="34" charset="0"/>
              <a:buChar char="•"/>
            </a:pPr>
            <a:r>
              <a:rPr lang="da-DK" sz="1200" dirty="0"/>
              <a:t>Kontor</a:t>
            </a:r>
          </a:p>
          <a:p>
            <a:pPr marL="193430" indent="-193430">
              <a:buFont typeface="Arial" panose="020B0604020202020204" pitchFamily="34" charset="0"/>
              <a:buChar char="•"/>
            </a:pPr>
            <a:r>
              <a:rPr lang="da-DK" sz="1200" dirty="0"/>
              <a:t>Køkken og teknik</a:t>
            </a:r>
          </a:p>
          <a:p>
            <a:endParaRPr lang="da-DK" sz="1200" dirty="0"/>
          </a:p>
          <a:p>
            <a:r>
              <a:rPr lang="da-DK" sz="1200" dirty="0"/>
              <a:t>I oversigterne er udvalgt de risikofaktorer inden for psykisk og fysisk sundhed, som vurderes at være gennemgående og størst på kommunens </a:t>
            </a:r>
            <a:r>
              <a:rPr lang="da-DK" sz="1200" dirty="0" smtClean="0"/>
              <a:t>arbejdspladser </a:t>
            </a:r>
            <a:r>
              <a:rPr lang="da-DK" sz="1200" dirty="0"/>
              <a:t>inden for det pågældende område. Det har f.eks. medført at ”vold og trusler” ikke er nævnt under kontor og at der ikke er nogen risikofaktorer for ”fysisk sundhed” under skoler. </a:t>
            </a:r>
          </a:p>
          <a:p>
            <a:endParaRPr lang="da-DK" sz="1200" dirty="0"/>
          </a:p>
          <a:p>
            <a:r>
              <a:rPr lang="da-DK" sz="1200" dirty="0"/>
              <a:t>Oversigterne er således ikke en </a:t>
            </a:r>
            <a:r>
              <a:rPr lang="da-DK" sz="1200" dirty="0" smtClean="0"/>
              <a:t>udtømmende liste </a:t>
            </a:r>
            <a:r>
              <a:rPr lang="da-DK" sz="1200" dirty="0"/>
              <a:t>og det forventes, at arbejdspladserne i deres arbejde forholder sig til alle de risikofaktorer, som er relevante i forhold til deres konkrete opgaver og arbejdsgange. I oversigterne er risikofaktorerne kort beskrevet i de røde felter.</a:t>
            </a:r>
          </a:p>
          <a:p>
            <a:endParaRPr lang="da-DK" sz="1200" dirty="0"/>
          </a:p>
          <a:p>
            <a:r>
              <a:rPr lang="da-DK" sz="1200" dirty="0"/>
              <a:t>Derudover præsenterer oversigterne en række </a:t>
            </a:r>
            <a:r>
              <a:rPr lang="da-DK" sz="1200" dirty="0" smtClean="0"/>
              <a:t>mulige lokale </a:t>
            </a:r>
            <a:r>
              <a:rPr lang="da-DK" sz="1200" dirty="0"/>
              <a:t>tiltag til at imødekomme arbejdspladsens risikofaktorer. Disse fremgår i overskriftsform i oversigternes grønne felter og uddybes </a:t>
            </a:r>
            <a:r>
              <a:rPr lang="da-DK" sz="1200" dirty="0" smtClean="0"/>
              <a:t>senere </a:t>
            </a:r>
            <a:r>
              <a:rPr lang="da-DK" sz="1200" dirty="0"/>
              <a:t>i et selvstændigt afsnit.</a:t>
            </a:r>
          </a:p>
        </p:txBody>
      </p:sp>
      <p:sp>
        <p:nvSpPr>
          <p:cNvPr id="4" name="Tekstboks 3"/>
          <p:cNvSpPr txBox="1"/>
          <p:nvPr/>
        </p:nvSpPr>
        <p:spPr>
          <a:xfrm>
            <a:off x="1" y="6643258"/>
            <a:ext cx="653375" cy="258046"/>
          </a:xfrm>
          <a:prstGeom prst="rect">
            <a:avLst/>
          </a:prstGeom>
          <a:noFill/>
        </p:spPr>
        <p:txBody>
          <a:bodyPr wrap="square" lIns="103150" tIns="51575" rIns="103150" bIns="51575" rtlCol="0">
            <a:spAutoFit/>
          </a:bodyPr>
          <a:lstStyle/>
          <a:p>
            <a:r>
              <a:rPr lang="da-DK" sz="1000" dirty="0"/>
              <a:t>Side </a:t>
            </a:r>
            <a:r>
              <a:rPr lang="da-DK" sz="1000" dirty="0" smtClean="0"/>
              <a:t>9 </a:t>
            </a:r>
            <a:endParaRPr lang="da-DK" sz="1000" dirty="0"/>
          </a:p>
        </p:txBody>
      </p:sp>
    </p:spTree>
    <p:extLst>
      <p:ext uri="{BB962C8B-B14F-4D97-AF65-F5344CB8AC3E}">
        <p14:creationId xmlns:p14="http://schemas.microsoft.com/office/powerpoint/2010/main" val="250042099"/>
      </p:ext>
    </p:extLst>
  </p:cSld>
  <p:clrMapOvr>
    <a:masterClrMapping/>
  </p:clrMapOvr>
  <p:timing>
    <p:tnLst>
      <p:par>
        <p:cTn id="1" dur="indefinite" restart="never" nodeType="tmRoot"/>
      </p:par>
    </p:tnLst>
  </p:timing>
</p:sld>
</file>

<file path=ppt/theme/theme1.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3333</TotalTime>
  <Words>3147</Words>
  <Application>Microsoft Office PowerPoint</Application>
  <PresentationFormat>A4 (210 x 297 mm)</PresentationFormat>
  <Paragraphs>265</Paragraphs>
  <Slides>16</Slides>
  <Notes>0</Notes>
  <HiddenSlides>0</HiddenSlides>
  <MMClips>0</MMClips>
  <ScaleCrop>false</ScaleCrop>
  <HeadingPairs>
    <vt:vector size="4" baseType="variant">
      <vt:variant>
        <vt:lpstr>Tema</vt:lpstr>
      </vt:variant>
      <vt:variant>
        <vt:i4>1</vt:i4>
      </vt:variant>
      <vt:variant>
        <vt:lpstr>Diastitler</vt:lpstr>
      </vt:variant>
      <vt:variant>
        <vt:i4>16</vt:i4>
      </vt:variant>
    </vt:vector>
  </HeadingPairs>
  <TitlesOfParts>
    <vt:vector size="17" baseType="lpstr">
      <vt:lpstr>Kontortema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M2</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Helle Alexander Meulengrath</dc:creator>
  <cp:lastModifiedBy>Bo Steen Saarde</cp:lastModifiedBy>
  <cp:revision>324</cp:revision>
  <cp:lastPrinted>2020-01-08T07:44:47Z</cp:lastPrinted>
  <dcterms:created xsi:type="dcterms:W3CDTF">2017-05-16T08:11:34Z</dcterms:created>
  <dcterms:modified xsi:type="dcterms:W3CDTF">2020-01-08T09:44:57Z</dcterms:modified>
</cp:coreProperties>
</file>