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8" r:id="rId2"/>
    <p:sldId id="319" r:id="rId3"/>
    <p:sldId id="348" r:id="rId4"/>
    <p:sldId id="320" r:id="rId5"/>
    <p:sldId id="321" r:id="rId6"/>
    <p:sldId id="279" r:id="rId7"/>
    <p:sldId id="280" r:id="rId8"/>
    <p:sldId id="322" r:id="rId9"/>
    <p:sldId id="323" r:id="rId10"/>
    <p:sldId id="325" r:id="rId11"/>
    <p:sldId id="290" r:id="rId12"/>
    <p:sldId id="326" r:id="rId13"/>
    <p:sldId id="293" r:id="rId14"/>
    <p:sldId id="327" r:id="rId15"/>
    <p:sldId id="291" r:id="rId16"/>
    <p:sldId id="324" r:id="rId17"/>
    <p:sldId id="329" r:id="rId18"/>
    <p:sldId id="328" r:id="rId19"/>
    <p:sldId id="330" r:id="rId20"/>
    <p:sldId id="308" r:id="rId21"/>
    <p:sldId id="331" r:id="rId22"/>
    <p:sldId id="311" r:id="rId23"/>
    <p:sldId id="338" r:id="rId24"/>
    <p:sldId id="339" r:id="rId25"/>
    <p:sldId id="341" r:id="rId26"/>
    <p:sldId id="312" r:id="rId27"/>
    <p:sldId id="332" r:id="rId28"/>
    <p:sldId id="342" r:id="rId29"/>
    <p:sldId id="333" r:id="rId30"/>
    <p:sldId id="347" r:id="rId31"/>
    <p:sldId id="334" r:id="rId32"/>
    <p:sldId id="343" r:id="rId33"/>
    <p:sldId id="345" r:id="rId34"/>
    <p:sldId id="346" r:id="rId35"/>
    <p:sldId id="349" r:id="rId36"/>
  </p:sldIdLst>
  <p:sldSz cx="9144000" cy="5715000" type="screen16x10"/>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05A"/>
    <a:srgbClr val="CCCC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7" autoAdjust="0"/>
    <p:restoredTop sz="94660"/>
  </p:normalViewPr>
  <p:slideViewPr>
    <p:cSldViewPr snapToGrid="0" snapToObjects="1">
      <p:cViewPr>
        <p:scale>
          <a:sx n="99" d="100"/>
          <a:sy n="99" d="100"/>
        </p:scale>
        <p:origin x="-966" y="-72"/>
      </p:cViewPr>
      <p:guideLst>
        <p:guide orient="horz" pos="180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8B7C8D1-8393-48F0-B94C-CC3DEFE772B4}" type="datetimeFigureOut">
              <a:rPr lang="da-DK" smtClean="0"/>
              <a:t>21-03-2018</a:t>
            </a:fld>
            <a:endParaRPr lang="da-DK"/>
          </a:p>
        </p:txBody>
      </p:sp>
      <p:sp>
        <p:nvSpPr>
          <p:cNvPr id="4" name="Pladsholder til diasbillede 3"/>
          <p:cNvSpPr>
            <a:spLocks noGrp="1" noRot="1" noChangeAspect="1"/>
          </p:cNvSpPr>
          <p:nvPr>
            <p:ph type="sldImg" idx="2"/>
          </p:nvPr>
        </p:nvSpPr>
        <p:spPr>
          <a:xfrm>
            <a:off x="420688" y="744538"/>
            <a:ext cx="59563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6D085F7C-1886-40FB-BA19-5CACE7053F72}" type="slidenum">
              <a:rPr lang="da-DK" smtClean="0"/>
              <a:t>‹nr.›</a:t>
            </a:fld>
            <a:endParaRPr lang="da-DK"/>
          </a:p>
        </p:txBody>
      </p:sp>
    </p:spTree>
    <p:extLst>
      <p:ext uri="{BB962C8B-B14F-4D97-AF65-F5344CB8AC3E}">
        <p14:creationId xmlns:p14="http://schemas.microsoft.com/office/powerpoint/2010/main" val="10058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Gør klart</a:t>
            </a:r>
            <a:r>
              <a:rPr lang="da-DK" baseline="0" dirty="0" smtClean="0"/>
              <a:t> for deltagerne, at dagens handler om FSIII og hvilket og hvordan man skal anvende denne metode.</a:t>
            </a:r>
          </a:p>
          <a:p>
            <a:r>
              <a:rPr lang="da-DK" baseline="0" dirty="0" smtClean="0"/>
              <a:t>Nexus er blot et IT system – det skal du på kursus i senere, så vær åben imod denne nye metode.</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a:t>
            </a:fld>
            <a:endParaRPr lang="da-DK"/>
          </a:p>
        </p:txBody>
      </p:sp>
    </p:spTree>
    <p:extLst>
      <p:ext uri="{BB962C8B-B14F-4D97-AF65-F5344CB8AC3E}">
        <p14:creationId xmlns:p14="http://schemas.microsoft.com/office/powerpoint/2010/main" val="376639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smtClean="0"/>
              <a:t>Der skal kun vælges tilstande der er relevante</a:t>
            </a:r>
          </a:p>
          <a:p>
            <a:r>
              <a:rPr lang="da-DK" sz="1200" dirty="0" smtClean="0"/>
              <a:t>Dette vil nu være data der beskriver borger og skal løbende opdateres</a:t>
            </a:r>
          </a:p>
          <a:p>
            <a:r>
              <a:rPr lang="da-DK" sz="1200" dirty="0" smtClean="0"/>
              <a:t>S. 18 i håndbogen</a:t>
            </a:r>
            <a:r>
              <a:rPr lang="da-DK" sz="1200" baseline="0" dirty="0" smtClean="0"/>
              <a:t> som inspiration</a:t>
            </a:r>
            <a:endParaRPr lang="da-DK" sz="1200" dirty="0" smtClean="0"/>
          </a:p>
          <a:p>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12</a:t>
            </a:fld>
            <a:endParaRPr lang="da-DK"/>
          </a:p>
        </p:txBody>
      </p:sp>
    </p:spTree>
    <p:extLst>
      <p:ext uri="{BB962C8B-B14F-4D97-AF65-F5344CB8AC3E}">
        <p14:creationId xmlns:p14="http://schemas.microsoft.com/office/powerpoint/2010/main" val="264943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Vigtig viden af formidle – disse funktionsniveauer</a:t>
            </a:r>
            <a:r>
              <a:rPr lang="da-DK" baseline="0" dirty="0" smtClean="0"/>
              <a:t> er INKL. hjælpemidler</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13</a:t>
            </a:fld>
            <a:endParaRPr lang="da-DK"/>
          </a:p>
        </p:txBody>
      </p:sp>
    </p:spTree>
    <p:extLst>
      <p:ext uri="{BB962C8B-B14F-4D97-AF65-F5344CB8AC3E}">
        <p14:creationId xmlns:p14="http://schemas.microsoft.com/office/powerpoint/2010/main" val="241609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Husk borgerinddragelse – målsætte sammen med borgeren</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14</a:t>
            </a:fld>
            <a:endParaRPr lang="da-DK"/>
          </a:p>
        </p:txBody>
      </p:sp>
    </p:spTree>
    <p:extLst>
      <p:ext uri="{BB962C8B-B14F-4D97-AF65-F5344CB8AC3E}">
        <p14:creationId xmlns:p14="http://schemas.microsoft.com/office/powerpoint/2010/main" val="45081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Gennemgå helbredsbeskrivelse bilag</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15</a:t>
            </a:fld>
            <a:endParaRPr lang="da-DK"/>
          </a:p>
        </p:txBody>
      </p:sp>
    </p:spTree>
    <p:extLst>
      <p:ext uri="{BB962C8B-B14F-4D97-AF65-F5344CB8AC3E}">
        <p14:creationId xmlns:p14="http://schemas.microsoft.com/office/powerpoint/2010/main" val="837858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Hent inspiration s. 13 i håndbogen</a:t>
            </a:r>
          </a:p>
          <a:p>
            <a:endParaRPr lang="da-DK" dirty="0" smtClean="0"/>
          </a:p>
          <a:p>
            <a:r>
              <a:rPr lang="da-DK" dirty="0" smtClean="0"/>
              <a:t>Årsag</a:t>
            </a:r>
            <a:r>
              <a:rPr lang="da-DK" baseline="0" dirty="0" smtClean="0"/>
              <a:t> til vi IKKE arbejder med diagnoser er vi IKKE har ansvar for korrekthed/opdatering. Du må gerne skrive i fritekst eks. KOL</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16</a:t>
            </a:fld>
            <a:endParaRPr lang="da-DK"/>
          </a:p>
        </p:txBody>
      </p:sp>
    </p:spTree>
    <p:extLst>
      <p:ext uri="{BB962C8B-B14F-4D97-AF65-F5344CB8AC3E}">
        <p14:creationId xmlns:p14="http://schemas.microsoft.com/office/powerpoint/2010/main" val="274295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Hent inspiration s. 23 i håndbogen</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18</a:t>
            </a:fld>
            <a:endParaRPr lang="da-DK"/>
          </a:p>
        </p:txBody>
      </p:sp>
    </p:spTree>
    <p:extLst>
      <p:ext uri="{BB962C8B-B14F-4D97-AF65-F5344CB8AC3E}">
        <p14:creationId xmlns:p14="http://schemas.microsoft.com/office/powerpoint/2010/main" val="2579600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Gennemgå bilag</a:t>
            </a:r>
            <a:r>
              <a:rPr lang="da-DK" baseline="0" dirty="0" smtClean="0"/>
              <a:t> Gennerelle oplysninger</a:t>
            </a:r>
          </a:p>
          <a:p>
            <a:r>
              <a:rPr lang="da-DK" baseline="0" dirty="0" smtClean="0"/>
              <a:t>Når du møder borgeren er du ANSVARLIG for udfyldelse – alle skal bidrage med det samlede billede af borgeren</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19</a:t>
            </a:fld>
            <a:endParaRPr lang="da-DK"/>
          </a:p>
        </p:txBody>
      </p:sp>
    </p:spTree>
    <p:extLst>
      <p:ext uri="{BB962C8B-B14F-4D97-AF65-F5344CB8AC3E}">
        <p14:creationId xmlns:p14="http://schemas.microsoft.com/office/powerpoint/2010/main" val="147767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Del 2 bilag 2 i håndbogen</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20</a:t>
            </a:fld>
            <a:endParaRPr lang="da-DK"/>
          </a:p>
        </p:txBody>
      </p:sp>
    </p:spTree>
    <p:extLst>
      <p:ext uri="{BB962C8B-B14F-4D97-AF65-F5344CB8AC3E}">
        <p14:creationId xmlns:p14="http://schemas.microsoft.com/office/powerpoint/2010/main" val="298352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a:t>
            </a:r>
            <a:r>
              <a:rPr lang="da-DK" baseline="0" dirty="0" smtClean="0"/>
              <a:t> skal visiteres til pakker både i hjemmeplejen og på plejecentre.</a:t>
            </a:r>
          </a:p>
          <a:p>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22</a:t>
            </a:fld>
            <a:endParaRPr lang="da-DK"/>
          </a:p>
        </p:txBody>
      </p:sp>
    </p:spTree>
    <p:extLst>
      <p:ext uri="{BB962C8B-B14F-4D97-AF65-F5344CB8AC3E}">
        <p14:creationId xmlns:p14="http://schemas.microsoft.com/office/powerpoint/2010/main" val="237685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24</a:t>
            </a:fld>
            <a:endParaRPr lang="da-DK"/>
          </a:p>
        </p:txBody>
      </p:sp>
    </p:spTree>
    <p:extLst>
      <p:ext uri="{BB962C8B-B14F-4D97-AF65-F5344CB8AC3E}">
        <p14:creationId xmlns:p14="http://schemas.microsoft.com/office/powerpoint/2010/main" val="15773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4</a:t>
            </a:fld>
            <a:endParaRPr lang="da-DK"/>
          </a:p>
        </p:txBody>
      </p:sp>
    </p:spTree>
    <p:extLst>
      <p:ext uri="{BB962C8B-B14F-4D97-AF65-F5344CB8AC3E}">
        <p14:creationId xmlns:p14="http://schemas.microsoft.com/office/powerpoint/2010/main" val="281986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Kalenderplanlægning – dette kan sidestilles med det vi i dag kender som</a:t>
            </a:r>
            <a:r>
              <a:rPr lang="da-DK" baseline="0" dirty="0" smtClean="0"/>
              <a:t> disponering </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27</a:t>
            </a:fld>
            <a:endParaRPr lang="da-DK"/>
          </a:p>
        </p:txBody>
      </p:sp>
    </p:spTree>
    <p:extLst>
      <p:ext uri="{BB962C8B-B14F-4D97-AF65-F5344CB8AC3E}">
        <p14:creationId xmlns:p14="http://schemas.microsoft.com/office/powerpoint/2010/main" val="4175035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Handlingsanvisningen</a:t>
            </a:r>
            <a:r>
              <a:rPr lang="da-DK" baseline="0" dirty="0" smtClean="0"/>
              <a:t> – kan ses som planen for udførelsen af opgaven </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28</a:t>
            </a:fld>
            <a:endParaRPr lang="da-DK"/>
          </a:p>
        </p:txBody>
      </p:sp>
    </p:spTree>
    <p:extLst>
      <p:ext uri="{BB962C8B-B14F-4D97-AF65-F5344CB8AC3E}">
        <p14:creationId xmlns:p14="http://schemas.microsoft.com/office/powerpoint/2010/main" val="36325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Udfører er den primære kontakt til borger. Leverandør dokumentere og meddeler myndighed</a:t>
            </a:r>
            <a:r>
              <a:rPr lang="da-DK" baseline="0" dirty="0" smtClean="0"/>
              <a:t> ved evt. afvigelser eller udvikling i tilstand, hvis er vurderes behov for myndighed stillingtagen. Der dokumenters kun hvis der er afvigelser i den leverede indsats.</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29</a:t>
            </a:fld>
            <a:endParaRPr lang="da-DK"/>
          </a:p>
        </p:txBody>
      </p:sp>
    </p:spTree>
    <p:extLst>
      <p:ext uri="{BB962C8B-B14F-4D97-AF65-F5344CB8AC3E}">
        <p14:creationId xmlns:p14="http://schemas.microsoft.com/office/powerpoint/2010/main" val="79157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Med observationer og handlingsanvisningen</a:t>
            </a:r>
            <a:r>
              <a:rPr lang="da-DK" baseline="0" dirty="0" smtClean="0"/>
              <a:t> har du den røde tråd på borgeren </a:t>
            </a:r>
          </a:p>
          <a:p>
            <a:r>
              <a:rPr lang="da-DK" baseline="0" dirty="0" smtClean="0"/>
              <a:t>Vi dokumenterer ikke bare for dokumentationens skyld – Vi tager hånd om observationer, de kan føre til en indsats og en handlingsanvis½ning, der viser hvordan vi gør.</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30</a:t>
            </a:fld>
            <a:endParaRPr lang="da-DK"/>
          </a:p>
        </p:txBody>
      </p:sp>
    </p:spTree>
    <p:extLst>
      <p:ext uri="{BB962C8B-B14F-4D97-AF65-F5344CB8AC3E}">
        <p14:creationId xmlns:p14="http://schemas.microsoft.com/office/powerpoint/2010/main" val="1487063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Denne case</a:t>
            </a:r>
            <a:r>
              <a:rPr lang="da-DK" baseline="0" dirty="0" smtClean="0"/>
              <a:t> gennemgås i plenum på tavlen.</a:t>
            </a:r>
          </a:p>
          <a:p>
            <a:r>
              <a:rPr lang="da-DK" baseline="0" dirty="0" smtClean="0"/>
              <a:t>Spørg ind til deltagerne, så de svarer på denne – anvend ca. 1 time på dette.</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35</a:t>
            </a:fld>
            <a:endParaRPr lang="da-DK"/>
          </a:p>
        </p:txBody>
      </p:sp>
    </p:spTree>
    <p:extLst>
      <p:ext uri="{BB962C8B-B14F-4D97-AF65-F5344CB8AC3E}">
        <p14:creationId xmlns:p14="http://schemas.microsoft.com/office/powerpoint/2010/main" val="147067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 håndbogen s. 13 for inspiration</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5</a:t>
            </a:fld>
            <a:endParaRPr lang="da-DK"/>
          </a:p>
        </p:txBody>
      </p:sp>
    </p:spTree>
    <p:extLst>
      <p:ext uri="{BB962C8B-B14F-4D97-AF65-F5344CB8AC3E}">
        <p14:creationId xmlns:p14="http://schemas.microsoft.com/office/powerpoint/2010/main" val="283715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Fortæl</a:t>
            </a:r>
            <a:r>
              <a:rPr lang="da-DK" baseline="0" dirty="0" smtClean="0"/>
              <a:t> at farverne i Tilstand går igen i Funktionsevne og Helbredstilstand</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6</a:t>
            </a:fld>
            <a:endParaRPr lang="da-DK"/>
          </a:p>
        </p:txBody>
      </p:sp>
    </p:spTree>
    <p:extLst>
      <p:ext uri="{BB962C8B-B14F-4D97-AF65-F5344CB8AC3E}">
        <p14:creationId xmlns:p14="http://schemas.microsoft.com/office/powerpoint/2010/main" val="207101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Grøn myndighedsdel rød udfører. </a:t>
            </a:r>
          </a:p>
          <a:p>
            <a:r>
              <a:rPr lang="da-DK" dirty="0" smtClean="0"/>
              <a:t>Obs. at sygeplejersken og terapeuten</a:t>
            </a:r>
            <a:r>
              <a:rPr lang="da-DK" baseline="0" dirty="0" smtClean="0"/>
              <a:t> vil arbejde både på myndighed og </a:t>
            </a:r>
            <a:r>
              <a:rPr lang="da-DK" baseline="0" dirty="0" err="1" smtClean="0"/>
              <a:t>udførerområdet</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7</a:t>
            </a:fld>
            <a:endParaRPr lang="da-DK"/>
          </a:p>
        </p:txBody>
      </p:sp>
    </p:spTree>
    <p:extLst>
      <p:ext uri="{BB962C8B-B14F-4D97-AF65-F5344CB8AC3E}">
        <p14:creationId xmlns:p14="http://schemas.microsoft.com/office/powerpoint/2010/main" val="176641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Myndighed er både visitation, </a:t>
            </a:r>
            <a:r>
              <a:rPr lang="da-DK" dirty="0" err="1" smtClean="0"/>
              <a:t>sagsbeh</a:t>
            </a:r>
            <a:r>
              <a:rPr lang="da-DK" dirty="0" smtClean="0"/>
              <a:t>. ergo, træning, sygepleje. Andre kan også åbne en sag </a:t>
            </a:r>
            <a:r>
              <a:rPr lang="da-DK" dirty="0" err="1" smtClean="0"/>
              <a:t>mhp</a:t>
            </a:r>
            <a:r>
              <a:rPr lang="da-DK" dirty="0" smtClean="0"/>
              <a:t>. almindelig dokumentation</a:t>
            </a:r>
            <a:r>
              <a:rPr lang="da-DK" baseline="0" dirty="0" smtClean="0"/>
              <a:t> f.eks. forebyggelseskoordinator og demenskoordinator. Alle er ansvarlige.</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8</a:t>
            </a:fld>
            <a:endParaRPr lang="da-DK"/>
          </a:p>
        </p:txBody>
      </p:sp>
    </p:spTree>
    <p:extLst>
      <p:ext uri="{BB962C8B-B14F-4D97-AF65-F5344CB8AC3E}">
        <p14:creationId xmlns:p14="http://schemas.microsoft.com/office/powerpoint/2010/main" val="165902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Visitator, sygeplejerske, SSA og terapeut</a:t>
            </a:r>
            <a:r>
              <a:rPr lang="da-DK" baseline="0" dirty="0" smtClean="0"/>
              <a:t> er ansvarlig for dette.</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9</a:t>
            </a:fld>
            <a:endParaRPr lang="da-DK"/>
          </a:p>
        </p:txBody>
      </p:sp>
    </p:spTree>
    <p:extLst>
      <p:ext uri="{BB962C8B-B14F-4D97-AF65-F5344CB8AC3E}">
        <p14:creationId xmlns:p14="http://schemas.microsoft.com/office/powerpoint/2010/main" val="257431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Brug</a:t>
            </a:r>
            <a:r>
              <a:rPr lang="da-DK" baseline="0" dirty="0" smtClean="0"/>
              <a:t> en del tid på at forklare tilstandsbegrebet.</a:t>
            </a:r>
          </a:p>
          <a:p>
            <a:r>
              <a:rPr lang="da-DK" baseline="0" dirty="0" smtClean="0"/>
              <a:t>Tilstandene er ”billedet” af borgeren, som vi alle skal være med til at opdatere</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10</a:t>
            </a:fld>
            <a:endParaRPr lang="da-DK"/>
          </a:p>
        </p:txBody>
      </p:sp>
    </p:spTree>
    <p:extLst>
      <p:ext uri="{BB962C8B-B14F-4D97-AF65-F5344CB8AC3E}">
        <p14:creationId xmlns:p14="http://schemas.microsoft.com/office/powerpoint/2010/main" val="307582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Gennemgå</a:t>
            </a:r>
            <a:r>
              <a:rPr lang="da-DK" baseline="0" dirty="0" smtClean="0"/>
              <a:t> funktionsevne ud fra bilag. De udredte tilstande genanvendes og opdateres løbende.</a:t>
            </a:r>
          </a:p>
          <a:p>
            <a:r>
              <a:rPr lang="da-DK" baseline="0" dirty="0" smtClean="0"/>
              <a:t>Dette er standard fra KL </a:t>
            </a:r>
            <a:endParaRPr lang="da-DK" dirty="0"/>
          </a:p>
        </p:txBody>
      </p:sp>
      <p:sp>
        <p:nvSpPr>
          <p:cNvPr id="4" name="Pladsholder til diasnummer 3"/>
          <p:cNvSpPr>
            <a:spLocks noGrp="1"/>
          </p:cNvSpPr>
          <p:nvPr>
            <p:ph type="sldNum" sz="quarter" idx="10"/>
          </p:nvPr>
        </p:nvSpPr>
        <p:spPr/>
        <p:txBody>
          <a:bodyPr/>
          <a:lstStyle/>
          <a:p>
            <a:fld id="{6D085F7C-1886-40FB-BA19-5CACE7053F72}" type="slidenum">
              <a:rPr lang="da-DK" smtClean="0"/>
              <a:t>11</a:t>
            </a:fld>
            <a:endParaRPr lang="da-DK"/>
          </a:p>
        </p:txBody>
      </p:sp>
    </p:spTree>
    <p:extLst>
      <p:ext uri="{BB962C8B-B14F-4D97-AF65-F5344CB8AC3E}">
        <p14:creationId xmlns:p14="http://schemas.microsoft.com/office/powerpoint/2010/main" val="1343508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2" name="Billede 11" descr="16-10WS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882"/>
            <a:ext cx="9144000" cy="5629368"/>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1" name="Billede 10"/>
          <p:cNvPicPr>
            <a:picLocks noChangeAspect="1"/>
          </p:cNvPicPr>
          <p:nvPr userDrawn="1"/>
        </p:nvPicPr>
        <p:blipFill>
          <a:blip r:embed="rId3"/>
          <a:stretch>
            <a:fillRect/>
          </a:stretch>
        </p:blipFill>
        <p:spPr>
          <a:xfrm>
            <a:off x="5974360" y="4783826"/>
            <a:ext cx="3169640" cy="937498"/>
          </a:xfrm>
          <a:prstGeom prst="rect">
            <a:avLst/>
          </a:prstGeom>
        </p:spPr>
      </p:pic>
      <p:pic>
        <p:nvPicPr>
          <p:cNvPr id="13" name="Billede 12"/>
          <p:cNvPicPr>
            <a:picLocks noChangeAspect="1"/>
          </p:cNvPicPr>
          <p:nvPr userDrawn="1"/>
        </p:nvPicPr>
        <p:blipFill>
          <a:blip r:embed="rId4"/>
          <a:stretch>
            <a:fillRect/>
          </a:stretch>
        </p:blipFill>
        <p:spPr>
          <a:xfrm>
            <a:off x="7505700" y="143882"/>
            <a:ext cx="1638300" cy="508000"/>
          </a:xfrm>
          <a:prstGeom prst="rect">
            <a:avLst/>
          </a:prstGeom>
        </p:spPr>
      </p:pic>
    </p:spTree>
    <p:extLst>
      <p:ext uri="{BB962C8B-B14F-4D97-AF65-F5344CB8AC3E}">
        <p14:creationId xmlns:p14="http://schemas.microsoft.com/office/powerpoint/2010/main" val="35543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pic>
        <p:nvPicPr>
          <p:cNvPr id="10" name="Billede 9" descr="16-10WS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056" y="3828"/>
            <a:ext cx="9297714" cy="5724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11"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2" name="Billede 11"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54151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pic>
        <p:nvPicPr>
          <p:cNvPr id="2" name="Billede 1" descr="16-10WS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pic>
        <p:nvPicPr>
          <p:cNvPr id="2" name="Billede 1" descr="16-10WS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03" y="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pic>
        <p:nvPicPr>
          <p:cNvPr id="2" name="Billede 1" descr="16-10WS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61" y="-900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fsnitsoverskrift">
    <p:spTree>
      <p:nvGrpSpPr>
        <p:cNvPr id="1" name=""/>
        <p:cNvGrpSpPr/>
        <p:nvPr/>
      </p:nvGrpSpPr>
      <p:grpSpPr>
        <a:xfrm>
          <a:off x="0" y="0"/>
          <a:ext cx="0" cy="0"/>
          <a:chOff x="0" y="0"/>
          <a:chExt cx="0" cy="0"/>
        </a:xfrm>
      </p:grpSpPr>
      <p:pic>
        <p:nvPicPr>
          <p:cNvPr id="2" name="Billede 1" descr="16-10WS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532" y="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94036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Afsnitsoverskrift">
    <p:spTree>
      <p:nvGrpSpPr>
        <p:cNvPr id="1" name=""/>
        <p:cNvGrpSpPr/>
        <p:nvPr/>
      </p:nvGrpSpPr>
      <p:grpSpPr>
        <a:xfrm>
          <a:off x="0" y="0"/>
          <a:ext cx="0" cy="0"/>
          <a:chOff x="0" y="0"/>
          <a:chExt cx="0" cy="0"/>
        </a:xfrm>
      </p:grpSpPr>
      <p:pic>
        <p:nvPicPr>
          <p:cNvPr id="3" name="Billede 2" descr="16-10WSV2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2633" y="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10577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fsnitsoverskrift">
    <p:spTree>
      <p:nvGrpSpPr>
        <p:cNvPr id="1" name=""/>
        <p:cNvGrpSpPr/>
        <p:nvPr/>
      </p:nvGrpSpPr>
      <p:grpSpPr>
        <a:xfrm>
          <a:off x="0" y="0"/>
          <a:ext cx="0" cy="0"/>
          <a:chOff x="0" y="0"/>
          <a:chExt cx="0" cy="0"/>
        </a:xfrm>
      </p:grpSpPr>
      <p:pic>
        <p:nvPicPr>
          <p:cNvPr id="3" name="Billede 2" descr="16-10WSV23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45" y="0"/>
            <a:ext cx="935619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0" name="Billede 9"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124220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pic>
        <p:nvPicPr>
          <p:cNvPr id="12" name="Billede 11" descr="16-10WS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882"/>
            <a:ext cx="9144000" cy="5629368"/>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3" name="Billede 12"/>
          <p:cNvPicPr>
            <a:picLocks noChangeAspect="1"/>
          </p:cNvPicPr>
          <p:nvPr userDrawn="1"/>
        </p:nvPicPr>
        <p:blipFill>
          <a:blip r:embed="rId3"/>
          <a:stretch>
            <a:fillRect/>
          </a:stretch>
        </p:blipFill>
        <p:spPr>
          <a:xfrm>
            <a:off x="7505700" y="143882"/>
            <a:ext cx="1638300" cy="508000"/>
          </a:xfrm>
          <a:prstGeom prst="rect">
            <a:avLst/>
          </a:prstGeom>
        </p:spPr>
      </p:pic>
      <p:pic>
        <p:nvPicPr>
          <p:cNvPr id="7" name="Billede 6"/>
          <p:cNvPicPr>
            <a:picLocks noChangeAspect="1"/>
          </p:cNvPicPr>
          <p:nvPr userDrawn="1"/>
        </p:nvPicPr>
        <p:blipFill>
          <a:blip r:embed="rId4"/>
          <a:stretch>
            <a:fillRect/>
          </a:stretch>
        </p:blipFill>
        <p:spPr>
          <a:xfrm>
            <a:off x="438815" y="1706675"/>
            <a:ext cx="8674100" cy="2578100"/>
          </a:xfrm>
          <a:prstGeom prst="rect">
            <a:avLst/>
          </a:prstGeom>
        </p:spPr>
      </p:pic>
    </p:spTree>
    <p:extLst>
      <p:ext uri="{BB962C8B-B14F-4D97-AF65-F5344CB8AC3E}">
        <p14:creationId xmlns:p14="http://schemas.microsoft.com/office/powerpoint/2010/main" val="247198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s">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stretch>
            <a:fillRect/>
          </a:stretch>
        </p:blipFill>
        <p:spPr>
          <a:xfrm>
            <a:off x="1" y="0"/>
            <a:ext cx="9156828" cy="5773250"/>
          </a:xfrm>
          <a:prstGeom prst="rect">
            <a:avLst/>
          </a:prstGeom>
        </p:spPr>
      </p:pic>
      <p:sp>
        <p:nvSpPr>
          <p:cNvPr id="4" name="Pladsholder til dato 3"/>
          <p:cNvSpPr>
            <a:spLocks noGrp="1"/>
          </p:cNvSpPr>
          <p:nvPr>
            <p:ph type="dt" sz="half" idx="10"/>
          </p:nvPr>
        </p:nvSpPr>
        <p:spPr/>
        <p:txBody>
          <a:bodyPr/>
          <a:lstStyle>
            <a:lvl1pPr>
              <a:defRPr sz="900">
                <a:solidFill>
                  <a:schemeClr val="bg1"/>
                </a:solidFill>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solidFill>
                  <a:schemeClr val="bg1"/>
                </a:solidFill>
                <a:latin typeface="Verdana"/>
                <a:cs typeface="Verdana"/>
              </a:defRPr>
            </a:lvl1pPr>
          </a:lstStyle>
          <a:p>
            <a:fld id="{AB560970-4675-7748-BE80-6FED24DE7B03}" type="slidenum">
              <a:rPr lang="da-DK" smtClean="0"/>
              <a:pPr/>
              <a:t>‹nr.›</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pic>
        <p:nvPicPr>
          <p:cNvPr id="10" name="Billede 9"/>
          <p:cNvPicPr>
            <a:picLocks noChangeAspect="1"/>
          </p:cNvPicPr>
          <p:nvPr userDrawn="1"/>
        </p:nvPicPr>
        <p:blipFill>
          <a:blip r:embed="rId4"/>
          <a:stretch>
            <a:fillRect/>
          </a:stretch>
        </p:blipFill>
        <p:spPr>
          <a:xfrm>
            <a:off x="-530806" y="1310922"/>
            <a:ext cx="10688638" cy="2955701"/>
          </a:xfrm>
          <a:prstGeom prst="rect">
            <a:avLst/>
          </a:prstGeom>
        </p:spPr>
      </p:pic>
    </p:spTree>
    <p:extLst>
      <p:ext uri="{BB962C8B-B14F-4D97-AF65-F5344CB8AC3E}">
        <p14:creationId xmlns:p14="http://schemas.microsoft.com/office/powerpoint/2010/main" val="239510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s">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
          <a:stretch>
            <a:fillRect/>
          </a:stretch>
        </p:blipFill>
        <p:spPr>
          <a:xfrm>
            <a:off x="1" y="0"/>
            <a:ext cx="9156828" cy="5773250"/>
          </a:xfrm>
          <a:prstGeom prst="rect">
            <a:avLst/>
          </a:prstGeom>
        </p:spPr>
      </p:pic>
      <p:sp>
        <p:nvSpPr>
          <p:cNvPr id="4" name="Pladsholder til dato 3"/>
          <p:cNvSpPr>
            <a:spLocks noGrp="1"/>
          </p:cNvSpPr>
          <p:nvPr>
            <p:ph type="dt" sz="half" idx="10"/>
          </p:nvPr>
        </p:nvSpPr>
        <p:spPr/>
        <p:txBody>
          <a:bodyPr/>
          <a:lstStyle>
            <a:lvl1pPr>
              <a:defRPr sz="900">
                <a:solidFill>
                  <a:schemeClr val="bg1"/>
                </a:solidFill>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solidFill>
                  <a:schemeClr val="bg1"/>
                </a:solidFill>
                <a:latin typeface="Verdana"/>
                <a:cs typeface="Verdana"/>
              </a:defRPr>
            </a:lvl1pPr>
          </a:lstStyle>
          <a:p>
            <a:fld id="{AB560970-4675-7748-BE80-6FED24DE7B03}" type="slidenum">
              <a:rPr lang="da-DK" smtClean="0"/>
              <a:pPr/>
              <a:t>‹nr.›</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4333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pic>
        <p:nvPicPr>
          <p:cNvPr id="2" name="Billede 1" descr="16-10WSV.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03" y="0"/>
            <a:ext cx="9356190" cy="5760000"/>
          </a:xfrm>
          <a:prstGeom prst="rect">
            <a:avLst/>
          </a:prstGeom>
        </p:spPr>
      </p:pic>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196039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dias">
    <p:spTree>
      <p:nvGrpSpPr>
        <p:cNvPr id="1" name=""/>
        <p:cNvGrpSpPr/>
        <p:nvPr/>
      </p:nvGrpSpPr>
      <p:grpSpPr>
        <a:xfrm>
          <a:off x="0" y="0"/>
          <a:ext cx="0" cy="0"/>
          <a:chOff x="0" y="0"/>
          <a:chExt cx="0" cy="0"/>
        </a:xfrm>
      </p:grpSpPr>
      <p:pic>
        <p:nvPicPr>
          <p:cNvPr id="3" name="Billede 2" descr="16-10WS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356190" cy="5760000"/>
          </a:xfrm>
          <a:prstGeom prst="rect">
            <a:avLst/>
          </a:prstGeom>
        </p:spPr>
      </p:pic>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71889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dias">
    <p:spTree>
      <p:nvGrpSpPr>
        <p:cNvPr id="1" name=""/>
        <p:cNvGrpSpPr/>
        <p:nvPr/>
      </p:nvGrpSpPr>
      <p:grpSpPr>
        <a:xfrm>
          <a:off x="0" y="0"/>
          <a:ext cx="0" cy="0"/>
          <a:chOff x="0" y="0"/>
          <a:chExt cx="0" cy="0"/>
        </a:xfrm>
      </p:grpSpPr>
      <p:pic>
        <p:nvPicPr>
          <p:cNvPr id="3" name="Billede 2" descr="16-10WSV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252" y="-186515"/>
            <a:ext cx="9648568" cy="5939999"/>
          </a:xfrm>
          <a:prstGeom prst="rect">
            <a:avLst/>
          </a:prstGeom>
        </p:spPr>
      </p:pic>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194005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eldias">
    <p:spTree>
      <p:nvGrpSpPr>
        <p:cNvPr id="1" name=""/>
        <p:cNvGrpSpPr/>
        <p:nvPr/>
      </p:nvGrpSpPr>
      <p:grpSpPr>
        <a:xfrm>
          <a:off x="0" y="0"/>
          <a:ext cx="0" cy="0"/>
          <a:chOff x="0" y="0"/>
          <a:chExt cx="0" cy="0"/>
        </a:xfrm>
      </p:grpSpPr>
      <p:pic>
        <p:nvPicPr>
          <p:cNvPr id="8" name="Billede 7" descr="16-10W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24000"/>
          </a:xfrm>
          <a:prstGeom prst="rect">
            <a:avLst/>
          </a:prstGeom>
        </p:spPr>
      </p:pic>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4" name="Pladsholder til dato 3"/>
          <p:cNvSpPr>
            <a:spLocks noGrp="1"/>
          </p:cNvSpPr>
          <p:nvPr>
            <p:ph type="dt" sz="half" idx="10"/>
          </p:nvPr>
        </p:nvSpPr>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sp>
        <p:nvSpPr>
          <p:cNvPr id="6"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7" name="Billede 6"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7271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10" name="Billede 9" descr="16-10W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84" y="0"/>
            <a:ext cx="9216000" cy="5760000"/>
          </a:xfrm>
          <a:prstGeom prst="rect">
            <a:avLst/>
          </a:prstGeom>
        </p:spPr>
      </p:pic>
      <p:sp>
        <p:nvSpPr>
          <p:cNvPr id="7" name="Pladsholder til dato 3"/>
          <p:cNvSpPr>
            <a:spLocks noGrp="1"/>
          </p:cNvSpPr>
          <p:nvPr>
            <p:ph type="dt" sz="half" idx="10"/>
          </p:nvPr>
        </p:nvSpPr>
        <p:spPr>
          <a:xfrm>
            <a:off x="457200" y="5296959"/>
            <a:ext cx="2133600" cy="304271"/>
          </a:xfrm>
        </p:spPr>
        <p:txBody>
          <a:bodyPr/>
          <a:lstStyle>
            <a:lvl1pPr>
              <a:defRPr sz="900">
                <a:latin typeface="Verdana"/>
                <a:cs typeface="Verdana"/>
              </a:defRPr>
            </a:lvl1pPr>
          </a:lstStyle>
          <a:p>
            <a:fld id="{3DE6223B-35B5-7541-857C-8D18BA86798D}" type="datetimeFigureOut">
              <a:rPr lang="da-DK" smtClean="0"/>
              <a:pPr/>
              <a:t>21-03-2018</a:t>
            </a:fld>
            <a:endParaRPr lang="da-DK" dirty="0"/>
          </a:p>
        </p:txBody>
      </p:sp>
      <p:pic>
        <p:nvPicPr>
          <p:cNvPr id="9" name="Billede 8"/>
          <p:cNvPicPr>
            <a:picLocks noChangeAspect="1"/>
          </p:cNvPicPr>
          <p:nvPr userDrawn="1"/>
        </p:nvPicPr>
        <p:blipFill>
          <a:blip r:embed="rId3"/>
          <a:stretch>
            <a:fillRect/>
          </a:stretch>
        </p:blipFill>
        <p:spPr>
          <a:xfrm>
            <a:off x="7336301" y="143882"/>
            <a:ext cx="1638300" cy="508000"/>
          </a:xfrm>
          <a:prstGeom prst="rect">
            <a:avLst/>
          </a:prstGeom>
        </p:spPr>
      </p:pic>
      <p:sp>
        <p:nvSpPr>
          <p:cNvPr id="11" name="Pladsholder til diasnummer 5"/>
          <p:cNvSpPr>
            <a:spLocks noGrp="1"/>
          </p:cNvSpPr>
          <p:nvPr>
            <p:ph type="sldNum" sz="quarter" idx="12"/>
          </p:nvPr>
        </p:nvSpPr>
        <p:spPr>
          <a:xfrm>
            <a:off x="1626794" y="5296959"/>
            <a:ext cx="2133600" cy="304271"/>
          </a:xfrm>
        </p:spPr>
        <p:txBody>
          <a:bodyPr/>
          <a:lstStyle>
            <a:lvl1pPr>
              <a:defRPr sz="900">
                <a:latin typeface="Verdana"/>
                <a:cs typeface="Verdana"/>
              </a:defRPr>
            </a:lvl1pPr>
          </a:lstStyle>
          <a:p>
            <a:fld id="{AB560970-4675-7748-BE80-6FED24DE7B03}" type="slidenum">
              <a:rPr lang="da-DK" smtClean="0"/>
              <a:pPr/>
              <a:t>‹nr.›</a:t>
            </a:fld>
            <a:endParaRPr lang="da-DK" dirty="0"/>
          </a:p>
        </p:txBody>
      </p:sp>
      <p:pic>
        <p:nvPicPr>
          <p:cNvPr id="12" name="Billede 11" descr="EK5US_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81772" y="4809482"/>
            <a:ext cx="2880000" cy="701205"/>
          </a:xfrm>
          <a:prstGeom prst="rect">
            <a:avLst/>
          </a:prstGeom>
        </p:spPr>
      </p:pic>
    </p:spTree>
    <p:extLst>
      <p:ext uri="{BB962C8B-B14F-4D97-AF65-F5344CB8AC3E}">
        <p14:creationId xmlns:p14="http://schemas.microsoft.com/office/powerpoint/2010/main" val="267873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DE6223B-35B5-7541-857C-8D18BA86798D}" type="datetimeFigureOut">
              <a:rPr lang="da-DK" smtClean="0"/>
              <a:t>21-03-2018</a:t>
            </a:fld>
            <a:endParaRPr lang="da-DK"/>
          </a:p>
        </p:txBody>
      </p:sp>
      <p:sp>
        <p:nvSpPr>
          <p:cNvPr id="5" name="Pladsholder til sidefod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B560970-4675-7748-BE80-6FED24DE7B03}" type="slidenum">
              <a:rPr lang="da-DK" smtClean="0"/>
              <a:t>‹nr.›</a:t>
            </a:fld>
            <a:endParaRPr lang="da-DK"/>
          </a:p>
        </p:txBody>
      </p:sp>
    </p:spTree>
    <p:extLst>
      <p:ext uri="{BB962C8B-B14F-4D97-AF65-F5344CB8AC3E}">
        <p14:creationId xmlns:p14="http://schemas.microsoft.com/office/powerpoint/2010/main" val="38357728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56" r:id="rId5"/>
    <p:sldLayoutId id="2147483661" r:id="rId6"/>
    <p:sldLayoutId id="2147483663" r:id="rId7"/>
    <p:sldLayoutId id="2147483660" r:id="rId8"/>
    <p:sldLayoutId id="2147483650" r:id="rId9"/>
    <p:sldLayoutId id="2147483651" r:id="rId10"/>
    <p:sldLayoutId id="2147483652" r:id="rId11"/>
    <p:sldLayoutId id="2147483653" r:id="rId12"/>
    <p:sldLayoutId id="2147483654" r:id="rId13"/>
    <p:sldLayoutId id="2147483655" r:id="rId14"/>
    <p:sldLayoutId id="2147483664" r:id="rId15"/>
    <p:sldLayoutId id="2147483665" r:id="rId16"/>
  </p:sldLayoutIdLst>
  <p:txStyles>
    <p:titleStyle>
      <a:lvl1pPr algn="l" defTabSz="457200" rtl="0" eaLnBrk="1" latinLnBrk="0" hangingPunct="1">
        <a:spcBef>
          <a:spcPct val="0"/>
        </a:spcBef>
        <a:buNone/>
        <a:defRPr sz="3600" b="1" kern="1200">
          <a:solidFill>
            <a:schemeClr val="tx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8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1.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654518"/>
            <a:ext cx="8866471" cy="5060481"/>
            <a:chOff x="0" y="0"/>
            <a:chExt cx="14400" cy="1080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5" y="10221"/>
              <a:ext cx="838"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4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 y="1336"/>
              <a:ext cx="2645" cy="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1" y="3981"/>
              <a:ext cx="2434"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5" y="7387"/>
              <a:ext cx="2609" cy="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1200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05878" y="490888"/>
            <a:ext cx="8364353" cy="5170646"/>
          </a:xfrm>
          <a:prstGeom prst="rect">
            <a:avLst/>
          </a:prstGeom>
          <a:noFill/>
        </p:spPr>
        <p:txBody>
          <a:bodyPr wrap="square" rtlCol="0">
            <a:spAutoFit/>
          </a:bodyPr>
          <a:lstStyle/>
          <a:p>
            <a:pPr algn="ctr"/>
            <a:r>
              <a:rPr lang="da-DK" sz="2400" b="1" dirty="0" smtClean="0"/>
              <a:t>Tilstandsbegrebet</a:t>
            </a:r>
          </a:p>
          <a:p>
            <a:pPr algn="ctr"/>
            <a:endParaRPr lang="da-DK" dirty="0"/>
          </a:p>
          <a:p>
            <a:r>
              <a:rPr lang="da-DK" dirty="0" smtClean="0"/>
              <a:t>En tilstand er :</a:t>
            </a:r>
          </a:p>
          <a:p>
            <a:r>
              <a:rPr lang="da-DK" i="1" dirty="0" smtClean="0"/>
              <a:t>En borgers helbredsmæssige og funktionsmæssige situation på et givet tidspunkt</a:t>
            </a:r>
          </a:p>
          <a:p>
            <a:endParaRPr lang="da-DK" i="1" dirty="0" smtClean="0"/>
          </a:p>
          <a:p>
            <a:r>
              <a:rPr lang="da-DK" dirty="0" smtClean="0"/>
              <a:t>En borger kan have mange behov og problemer som kommunen skal hjælpe med.</a:t>
            </a:r>
          </a:p>
          <a:p>
            <a:r>
              <a:rPr lang="da-DK" b="1" i="1" dirty="0" smtClean="0"/>
              <a:t>Tilstande </a:t>
            </a:r>
            <a:r>
              <a:rPr lang="da-DK" dirty="0" smtClean="0"/>
              <a:t>er en fælles betegnelse for disse behov og problemer. </a:t>
            </a:r>
          </a:p>
          <a:p>
            <a:r>
              <a:rPr lang="da-DK" dirty="0" smtClean="0"/>
              <a:t>Tilstande udgør en værdifuld delmængde af beskrivelsen af borgeren og skal derfor løbende opdateres af både myndighed og udfører.</a:t>
            </a:r>
            <a:endParaRPr lang="da-DK" b="1" i="1" dirty="0" smtClean="0"/>
          </a:p>
          <a:p>
            <a:endParaRPr lang="da-DK" dirty="0" smtClean="0"/>
          </a:p>
          <a:p>
            <a:r>
              <a:rPr lang="da-DK" dirty="0" smtClean="0"/>
              <a:t>Tilstande er delt i :</a:t>
            </a:r>
          </a:p>
          <a:p>
            <a:endParaRPr lang="da-DK" dirty="0"/>
          </a:p>
          <a:p>
            <a:pPr marL="285750" indent="-285750">
              <a:buFont typeface="Arial" panose="020B0604020202020204" pitchFamily="34" charset="0"/>
              <a:buChar char="•"/>
            </a:pPr>
            <a:r>
              <a:rPr lang="da-DK" u="sng" dirty="0" smtClean="0">
                <a:solidFill>
                  <a:srgbClr val="CCCC00"/>
                </a:solidFill>
              </a:rPr>
              <a:t>Funktionsevnetilstand: </a:t>
            </a:r>
            <a:r>
              <a:rPr lang="da-DK" dirty="0" smtClean="0">
                <a:solidFill>
                  <a:srgbClr val="CCCC00"/>
                </a:solidFill>
              </a:rPr>
              <a:t> </a:t>
            </a:r>
            <a:r>
              <a:rPr lang="da-DK" dirty="0" smtClean="0"/>
              <a:t>( erstatter tidligere funktionsvurdering )</a:t>
            </a:r>
            <a:endParaRPr lang="da-DK" u="sng" dirty="0" smtClean="0"/>
          </a:p>
          <a:p>
            <a:r>
              <a:rPr lang="da-DK" dirty="0" smtClean="0"/>
              <a:t>      Repræsenterer et behovsområde og dækker tilstande indenfor Serviceområdet</a:t>
            </a:r>
          </a:p>
          <a:p>
            <a:endParaRPr lang="da-DK" u="sng" dirty="0"/>
          </a:p>
          <a:p>
            <a:pPr marL="285750" indent="-285750">
              <a:buFont typeface="Arial" panose="020B0604020202020204" pitchFamily="34" charset="0"/>
              <a:buChar char="•"/>
            </a:pPr>
            <a:r>
              <a:rPr lang="da-DK" u="sng" dirty="0" smtClean="0">
                <a:solidFill>
                  <a:srgbClr val="009999"/>
                </a:solidFill>
              </a:rPr>
              <a:t>Helbredstilstande: </a:t>
            </a:r>
            <a:r>
              <a:rPr lang="da-DK" dirty="0" smtClean="0">
                <a:solidFill>
                  <a:srgbClr val="009999"/>
                </a:solidFill>
              </a:rPr>
              <a:t>   </a:t>
            </a:r>
            <a:r>
              <a:rPr lang="da-DK" dirty="0" smtClean="0"/>
              <a:t>( erstatter tidligere helbredstilstande )</a:t>
            </a:r>
            <a:endParaRPr lang="da-DK" u="sng" dirty="0" smtClean="0"/>
          </a:p>
          <a:p>
            <a:r>
              <a:rPr lang="da-DK" dirty="0"/>
              <a:t> </a:t>
            </a:r>
            <a:r>
              <a:rPr lang="da-DK" dirty="0" smtClean="0"/>
              <a:t>     Repræsenterer et problemområde og dækker tilstande indenfor  </a:t>
            </a:r>
          </a:p>
          <a:p>
            <a:r>
              <a:rPr lang="da-DK" dirty="0"/>
              <a:t> </a:t>
            </a:r>
            <a:r>
              <a:rPr lang="da-DK" dirty="0" smtClean="0"/>
              <a:t>     Sundhedslovsområdet</a:t>
            </a:r>
            <a:endParaRPr lang="da-DK" dirty="0"/>
          </a:p>
        </p:txBody>
      </p:sp>
      <p:pic>
        <p:nvPicPr>
          <p:cNvPr id="3"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967338" cy="9673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706" y="3007717"/>
            <a:ext cx="954088" cy="9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80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1" y="532961"/>
            <a:ext cx="8364353" cy="522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0" y="163629"/>
            <a:ext cx="7517331" cy="369332"/>
          </a:xfrm>
          <a:prstGeom prst="rect">
            <a:avLst/>
          </a:prstGeom>
          <a:noFill/>
        </p:spPr>
        <p:txBody>
          <a:bodyPr wrap="square" rtlCol="0">
            <a:spAutoFit/>
          </a:bodyPr>
          <a:lstStyle/>
          <a:p>
            <a:r>
              <a:rPr lang="da-DK" dirty="0" smtClean="0"/>
              <a:t>Valg af </a:t>
            </a:r>
            <a:r>
              <a:rPr lang="da-DK" dirty="0" smtClean="0">
                <a:solidFill>
                  <a:srgbClr val="CCCC00"/>
                </a:solidFill>
              </a:rPr>
              <a:t>funktionsevnetilstande</a:t>
            </a:r>
            <a:r>
              <a:rPr lang="da-DK" dirty="0" smtClean="0"/>
              <a:t> </a:t>
            </a:r>
            <a:r>
              <a:rPr lang="da-DK" dirty="0" smtClean="0"/>
              <a:t>som beskriver borgers situation </a:t>
            </a:r>
            <a:r>
              <a:rPr lang="da-DK" dirty="0" smtClean="0"/>
              <a:t>(se vejledning )</a:t>
            </a:r>
            <a:endParaRPr lang="da-DK" dirty="0"/>
          </a:p>
        </p:txBody>
      </p:sp>
      <p:pic>
        <p:nvPicPr>
          <p:cNvPr id="4" name="imag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869" y="1616692"/>
            <a:ext cx="954088" cy="9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91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984151" cy="984151"/>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134754" y="856649"/>
            <a:ext cx="8470232" cy="3323987"/>
          </a:xfrm>
          <a:prstGeom prst="rect">
            <a:avLst/>
          </a:prstGeom>
          <a:noFill/>
        </p:spPr>
        <p:txBody>
          <a:bodyPr wrap="square" rtlCol="0">
            <a:spAutoFit/>
          </a:bodyPr>
          <a:lstStyle/>
          <a:p>
            <a:endParaRPr lang="da-DK" dirty="0" smtClean="0">
              <a:solidFill>
                <a:srgbClr val="CCCC00"/>
              </a:solidFill>
            </a:endParaRPr>
          </a:p>
          <a:p>
            <a:r>
              <a:rPr lang="da-DK" sz="1600" dirty="0" smtClean="0">
                <a:solidFill>
                  <a:srgbClr val="CCCC00"/>
                </a:solidFill>
              </a:rPr>
              <a:t>Funktionsevnetilstand</a:t>
            </a:r>
            <a:r>
              <a:rPr lang="da-DK" sz="1600" dirty="0" smtClean="0">
                <a:solidFill>
                  <a:srgbClr val="CCCC00"/>
                </a:solidFill>
              </a:rPr>
              <a:t>:</a:t>
            </a:r>
          </a:p>
          <a:p>
            <a:r>
              <a:rPr lang="da-DK" sz="1600" dirty="0" smtClean="0"/>
              <a:t>Består af 30 tilstandsklassifikationer. Disse vælges med udgangspunkt i borgerens situation og gennemgås i beskrivelsen af borgeren</a:t>
            </a:r>
            <a:r>
              <a:rPr lang="da-DK" sz="1600" dirty="0" smtClean="0"/>
              <a:t>.</a:t>
            </a:r>
          </a:p>
          <a:p>
            <a:endParaRPr lang="da-DK" sz="1600" dirty="0" smtClean="0"/>
          </a:p>
          <a:p>
            <a:r>
              <a:rPr lang="da-DK" sz="1600" b="1" dirty="0" smtClean="0"/>
              <a:t>Niveau</a:t>
            </a:r>
          </a:p>
          <a:p>
            <a:r>
              <a:rPr lang="da-DK" sz="1600" dirty="0" smtClean="0"/>
              <a:t>Hver </a:t>
            </a:r>
            <a:r>
              <a:rPr lang="da-DK" sz="1600" dirty="0" smtClean="0"/>
              <a:t>valgt </a:t>
            </a:r>
            <a:r>
              <a:rPr lang="da-DK" sz="1600" dirty="0" smtClean="0"/>
              <a:t>tilstand </a:t>
            </a:r>
            <a:r>
              <a:rPr lang="da-DK" sz="1600" dirty="0" smtClean="0"/>
              <a:t>præciseres  tilstand ud fra </a:t>
            </a:r>
            <a:r>
              <a:rPr lang="da-DK" sz="1600" b="1" dirty="0" smtClean="0"/>
              <a:t>funktionsniveau 0-4 </a:t>
            </a:r>
          </a:p>
          <a:p>
            <a:r>
              <a:rPr lang="da-DK" sz="1600" b="1" dirty="0" smtClean="0"/>
              <a:t>( se vejledning  )</a:t>
            </a:r>
          </a:p>
          <a:p>
            <a:endParaRPr lang="da-DK" sz="1600" dirty="0" smtClean="0"/>
          </a:p>
          <a:p>
            <a:r>
              <a:rPr lang="da-DK" sz="1600" b="1" dirty="0" smtClean="0"/>
              <a:t>Faglig notat</a:t>
            </a:r>
            <a:endParaRPr lang="da-DK" sz="1600" b="1" dirty="0"/>
          </a:p>
          <a:p>
            <a:r>
              <a:rPr lang="da-DK" sz="1600" dirty="0" smtClean="0"/>
              <a:t>Til hver valgt tilstand skrives </a:t>
            </a:r>
            <a:r>
              <a:rPr lang="da-DK" sz="1600" b="1" dirty="0" smtClean="0"/>
              <a:t>faglig notat </a:t>
            </a:r>
            <a:r>
              <a:rPr lang="da-DK" sz="1600" dirty="0" smtClean="0"/>
              <a:t>som kort uddyber funktionsevnen.</a:t>
            </a:r>
          </a:p>
          <a:p>
            <a:r>
              <a:rPr lang="da-DK" sz="1600" dirty="0" smtClean="0"/>
              <a:t>F.eks. tilstanden ”vaske sig ” – efter sammenfald i ryggen har borger behov for hjælp til nedre hygiejne og bad</a:t>
            </a:r>
            <a:r>
              <a:rPr lang="da-DK" sz="1600" dirty="0" smtClean="0"/>
              <a:t>.</a:t>
            </a:r>
            <a:endParaRPr lang="da-DK" sz="1600" dirty="0" smtClean="0"/>
          </a:p>
        </p:txBody>
      </p:sp>
      <p:graphicFrame>
        <p:nvGraphicFramePr>
          <p:cNvPr id="6" name="Tabel 5"/>
          <p:cNvGraphicFramePr>
            <a:graphicFrameLocks noGrp="1"/>
          </p:cNvGraphicFramePr>
          <p:nvPr>
            <p:extLst>
              <p:ext uri="{D42A27DB-BD31-4B8C-83A1-F6EECF244321}">
                <p14:modId xmlns:p14="http://schemas.microsoft.com/office/powerpoint/2010/main" val="3946820660"/>
              </p:ext>
            </p:extLst>
          </p:nvPr>
        </p:nvGraphicFramePr>
        <p:xfrm>
          <a:off x="259882" y="4340994"/>
          <a:ext cx="6439303" cy="827772"/>
        </p:xfrm>
        <a:graphic>
          <a:graphicData uri="http://schemas.openxmlformats.org/drawingml/2006/table">
            <a:tbl>
              <a:tblPr/>
              <a:tblGrid>
                <a:gridCol w="1838425"/>
                <a:gridCol w="1381226"/>
                <a:gridCol w="1609826"/>
                <a:gridCol w="1609826"/>
              </a:tblGrid>
              <a:tr h="827772">
                <a:tc>
                  <a:txBody>
                    <a:bodyPr/>
                    <a:lstStyle/>
                    <a:p>
                      <a:r>
                        <a:rPr lang="da-DK" dirty="0" smtClean="0"/>
                        <a:t>Funktionsevne-</a:t>
                      </a:r>
                    </a:p>
                    <a:p>
                      <a:r>
                        <a:rPr lang="da-DK" dirty="0" smtClean="0"/>
                        <a:t>tilstand</a:t>
                      </a:r>
                      <a:endParaRPr lang="da-DK"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rgbClr val="E3E05A"/>
                    </a:solidFill>
                  </a:tcPr>
                </a:tc>
                <a:tc>
                  <a:txBody>
                    <a:bodyPr/>
                    <a:lstStyle/>
                    <a:p>
                      <a:r>
                        <a:rPr lang="da-DK" dirty="0" smtClean="0"/>
                        <a:t>Tilstand</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dirty="0" smtClean="0"/>
                        <a:t>Niveau</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dirty="0" smtClean="0"/>
                        <a:t>Faglignotat</a:t>
                      </a:r>
                      <a:endParaRPr lang="da-DK"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77980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7" y="215366"/>
            <a:ext cx="7417228" cy="463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301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73255" y="182880"/>
            <a:ext cx="8219974" cy="5570756"/>
          </a:xfrm>
          <a:prstGeom prst="rect">
            <a:avLst/>
          </a:prstGeom>
          <a:noFill/>
        </p:spPr>
        <p:txBody>
          <a:bodyPr wrap="square" rtlCol="0">
            <a:spAutoFit/>
          </a:bodyPr>
          <a:lstStyle/>
          <a:p>
            <a:endParaRPr lang="da-DK" dirty="0" smtClean="0"/>
          </a:p>
          <a:p>
            <a:endParaRPr lang="da-DK" dirty="0"/>
          </a:p>
          <a:p>
            <a:pPr algn="ctr"/>
            <a:r>
              <a:rPr lang="da-DK" sz="1600" b="1" dirty="0" smtClean="0"/>
              <a:t>Borgers vurdering</a:t>
            </a:r>
            <a:r>
              <a:rPr lang="da-DK" sz="1400" b="1" dirty="0" smtClean="0"/>
              <a:t>:</a:t>
            </a:r>
            <a:endParaRPr lang="da-DK" sz="1400" b="1" dirty="0"/>
          </a:p>
          <a:p>
            <a:endParaRPr lang="da-DK" sz="1400" dirty="0" smtClean="0"/>
          </a:p>
          <a:p>
            <a:r>
              <a:rPr lang="da-DK" sz="1600" dirty="0" smtClean="0"/>
              <a:t>Ved </a:t>
            </a:r>
            <a:r>
              <a:rPr lang="da-DK" sz="1600" dirty="0"/>
              <a:t>udredningen af </a:t>
            </a:r>
            <a:r>
              <a:rPr lang="da-DK" sz="1600" dirty="0" smtClean="0"/>
              <a:t>funktionsevnetilstanden </a:t>
            </a:r>
            <a:r>
              <a:rPr lang="da-DK" sz="1600" dirty="0"/>
              <a:t>beskrives </a:t>
            </a:r>
            <a:r>
              <a:rPr lang="da-DK" sz="1600" dirty="0" smtClean="0"/>
              <a:t>borgerens </a:t>
            </a:r>
            <a:r>
              <a:rPr lang="da-DK" sz="1600" dirty="0"/>
              <a:t>egen tilkendegivelse </a:t>
            </a:r>
            <a:r>
              <a:rPr lang="da-DK" sz="1600" dirty="0" smtClean="0"/>
              <a:t>ift. </a:t>
            </a:r>
            <a:r>
              <a:rPr lang="da-DK" sz="1600" dirty="0"/>
              <a:t>udførelse og betydning ud fra KL standard</a:t>
            </a:r>
            <a:r>
              <a:rPr lang="da-DK" sz="1600" dirty="0" smtClean="0"/>
              <a:t>.</a:t>
            </a:r>
          </a:p>
          <a:p>
            <a:endParaRPr lang="da-DK" sz="1600" dirty="0"/>
          </a:p>
          <a:p>
            <a:r>
              <a:rPr lang="da-DK" sz="1400" b="1" dirty="0" smtClean="0"/>
              <a:t>Udførelse:</a:t>
            </a:r>
          </a:p>
          <a:p>
            <a:r>
              <a:rPr lang="da-DK" sz="1400" dirty="0" smtClean="0"/>
              <a:t>( hvordan borgeren selv vurderer sin udførelse af tilstandsområderne.</a:t>
            </a:r>
          </a:p>
          <a:p>
            <a:pPr marL="285750" indent="-285750">
              <a:buFont typeface="Arial" panose="020B0604020202020204" pitchFamily="34" charset="0"/>
              <a:buChar char="•"/>
            </a:pPr>
            <a:r>
              <a:rPr lang="da-DK" sz="1400" dirty="0" smtClean="0"/>
              <a:t>Udfører selv</a:t>
            </a:r>
          </a:p>
          <a:p>
            <a:pPr marL="285750" indent="-285750">
              <a:buFont typeface="Arial" panose="020B0604020202020204" pitchFamily="34" charset="0"/>
              <a:buChar char="•"/>
            </a:pPr>
            <a:r>
              <a:rPr lang="da-DK" sz="1400" dirty="0" smtClean="0"/>
              <a:t>Udfører dele af</a:t>
            </a:r>
          </a:p>
          <a:p>
            <a:pPr marL="285750" indent="-285750">
              <a:buFont typeface="Arial" panose="020B0604020202020204" pitchFamily="34" charset="0"/>
              <a:buChar char="•"/>
            </a:pPr>
            <a:r>
              <a:rPr lang="da-DK" sz="1400" dirty="0" smtClean="0"/>
              <a:t>Udfører ikke selv</a:t>
            </a:r>
          </a:p>
          <a:p>
            <a:pPr marL="285750" indent="-285750">
              <a:buFont typeface="Arial" panose="020B0604020202020204" pitchFamily="34" charset="0"/>
              <a:buChar char="•"/>
            </a:pPr>
            <a:r>
              <a:rPr lang="da-DK" sz="1400" dirty="0" smtClean="0"/>
              <a:t>Ikke relevant</a:t>
            </a:r>
          </a:p>
          <a:p>
            <a:endParaRPr lang="da-DK" sz="1400" b="1" dirty="0"/>
          </a:p>
          <a:p>
            <a:r>
              <a:rPr lang="da-DK" sz="1400" b="1" dirty="0" smtClean="0"/>
              <a:t>Betydning:</a:t>
            </a:r>
          </a:p>
          <a:p>
            <a:r>
              <a:rPr lang="da-DK" sz="1400" dirty="0" smtClean="0"/>
              <a:t>( hvilken betydning borgeren tillægger den angivne udførelse )</a:t>
            </a:r>
          </a:p>
          <a:p>
            <a:pPr marL="285750" indent="-285750">
              <a:buFont typeface="Arial" panose="020B0604020202020204" pitchFamily="34" charset="0"/>
              <a:buChar char="•"/>
            </a:pPr>
            <a:r>
              <a:rPr lang="da-DK" sz="1400" dirty="0" smtClean="0"/>
              <a:t>Oplever begrænsninger</a:t>
            </a:r>
          </a:p>
          <a:p>
            <a:pPr marL="285750" indent="-285750">
              <a:buFont typeface="Arial" panose="020B0604020202020204" pitchFamily="34" charset="0"/>
              <a:buChar char="•"/>
            </a:pPr>
            <a:r>
              <a:rPr lang="da-DK" sz="1400" dirty="0" smtClean="0"/>
              <a:t>Oplever ikke begrænsninger</a:t>
            </a:r>
          </a:p>
          <a:p>
            <a:pPr marL="285750" indent="-285750">
              <a:buFont typeface="Arial" panose="020B0604020202020204" pitchFamily="34" charset="0"/>
              <a:buChar char="•"/>
            </a:pPr>
            <a:endParaRPr lang="da-DK" sz="1400" dirty="0"/>
          </a:p>
          <a:p>
            <a:r>
              <a:rPr lang="da-DK" sz="1400" b="1" dirty="0" smtClean="0"/>
              <a:t>Borgers ønsker og mål:</a:t>
            </a:r>
          </a:p>
          <a:p>
            <a:r>
              <a:rPr lang="da-DK" sz="1400" dirty="0" smtClean="0"/>
              <a:t>Borgers ønsker og mål kobles til hver tilstand. Dette skaber en sammenhæng mellem tilstande og mål og ønsker</a:t>
            </a:r>
          </a:p>
          <a:p>
            <a:pPr marL="285750" indent="-285750">
              <a:buFont typeface="Arial" panose="020B0604020202020204" pitchFamily="34" charset="0"/>
              <a:buChar char="•"/>
            </a:pPr>
            <a:endParaRPr lang="da-DK" sz="1600" dirty="0"/>
          </a:p>
          <a:p>
            <a:endParaRPr lang="da-DK" sz="1600" dirty="0"/>
          </a:p>
        </p:txBody>
      </p:sp>
      <p:pic>
        <p:nvPicPr>
          <p:cNvPr id="4"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55" y="0"/>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64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489682"/>
            <a:ext cx="8720488" cy="522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410" y="1972827"/>
            <a:ext cx="954088" cy="991753"/>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211756" y="125128"/>
            <a:ext cx="7382577" cy="646331"/>
          </a:xfrm>
          <a:prstGeom prst="rect">
            <a:avLst/>
          </a:prstGeom>
          <a:noFill/>
        </p:spPr>
        <p:txBody>
          <a:bodyPr wrap="square" rtlCol="0">
            <a:spAutoFit/>
          </a:bodyPr>
          <a:lstStyle/>
          <a:p>
            <a:r>
              <a:rPr lang="da-DK" dirty="0"/>
              <a:t>Valg af </a:t>
            </a:r>
            <a:r>
              <a:rPr lang="da-DK" dirty="0" smtClean="0">
                <a:solidFill>
                  <a:srgbClr val="0070C0"/>
                </a:solidFill>
              </a:rPr>
              <a:t>helbredstilstande</a:t>
            </a:r>
            <a:r>
              <a:rPr lang="da-DK" dirty="0" smtClean="0"/>
              <a:t> </a:t>
            </a:r>
            <a:r>
              <a:rPr lang="da-DK" dirty="0"/>
              <a:t>som beskriver borgers situation ( se vejledning )</a:t>
            </a:r>
          </a:p>
          <a:p>
            <a:endParaRPr lang="da-DK" dirty="0"/>
          </a:p>
        </p:txBody>
      </p:sp>
    </p:spTree>
    <p:extLst>
      <p:ext uri="{BB962C8B-B14F-4D97-AF65-F5344CB8AC3E}">
        <p14:creationId xmlns:p14="http://schemas.microsoft.com/office/powerpoint/2010/main" val="17381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948087" cy="948087"/>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86628" y="731520"/>
            <a:ext cx="8653112" cy="3600986"/>
          </a:xfrm>
          <a:prstGeom prst="rect">
            <a:avLst/>
          </a:prstGeom>
          <a:noFill/>
        </p:spPr>
        <p:txBody>
          <a:bodyPr wrap="square" rtlCol="0">
            <a:spAutoFit/>
          </a:bodyPr>
          <a:lstStyle/>
          <a:p>
            <a:endParaRPr lang="da-DK" b="1" dirty="0" smtClean="0">
              <a:solidFill>
                <a:srgbClr val="009999"/>
              </a:solidFill>
            </a:endParaRPr>
          </a:p>
          <a:p>
            <a:r>
              <a:rPr lang="da-DK" sz="1400" b="1" dirty="0" smtClean="0">
                <a:solidFill>
                  <a:srgbClr val="009999"/>
                </a:solidFill>
              </a:rPr>
              <a:t>Helbredstilstande</a:t>
            </a:r>
            <a:r>
              <a:rPr lang="da-DK" sz="1400" b="1" dirty="0" smtClean="0">
                <a:solidFill>
                  <a:srgbClr val="009999"/>
                </a:solidFill>
              </a:rPr>
              <a:t>:</a:t>
            </a:r>
          </a:p>
          <a:p>
            <a:r>
              <a:rPr lang="da-DK" sz="1400" dirty="0" smtClean="0"/>
              <a:t>Består af 44 klassifikationer som vælges ud fra borgerens tilstand og problematikker.</a:t>
            </a:r>
          </a:p>
          <a:p>
            <a:r>
              <a:rPr lang="da-DK" sz="1400" dirty="0" smtClean="0"/>
              <a:t>( se vejledning; beskrivelse af helbredstilstande )</a:t>
            </a:r>
          </a:p>
          <a:p>
            <a:endParaRPr lang="da-DK" sz="1400" dirty="0" smtClean="0"/>
          </a:p>
          <a:p>
            <a:r>
              <a:rPr lang="da-DK" sz="1400" b="1" dirty="0" smtClean="0"/>
              <a:t>Vurdering:</a:t>
            </a:r>
            <a:endParaRPr lang="da-DK" sz="1400" b="1" dirty="0"/>
          </a:p>
          <a:p>
            <a:r>
              <a:rPr lang="da-DK" sz="1400" dirty="0" smtClean="0"/>
              <a:t>For hver valgt klassifikation præciseres tilstand ved en </a:t>
            </a:r>
            <a:r>
              <a:rPr lang="da-DK" sz="1400" b="1" dirty="0" smtClean="0"/>
              <a:t>vurdering </a:t>
            </a:r>
            <a:r>
              <a:rPr lang="da-DK" sz="1400" dirty="0" smtClean="0"/>
              <a:t>som er en kort tekst som konkretisere problemstillingen. Denne vurdering skal lægge op til en forventet tilstand. ( </a:t>
            </a:r>
            <a:r>
              <a:rPr lang="da-DK" sz="1400" dirty="0" err="1" smtClean="0"/>
              <a:t>f..eks</a:t>
            </a:r>
            <a:r>
              <a:rPr lang="da-DK" sz="1400" dirty="0" smtClean="0"/>
              <a:t>. Har problemer med at adm. medicin )</a:t>
            </a:r>
          </a:p>
          <a:p>
            <a:endParaRPr lang="da-DK" sz="1400" dirty="0" smtClean="0"/>
          </a:p>
          <a:p>
            <a:r>
              <a:rPr lang="da-DK" sz="1400" b="1" dirty="0" smtClean="0"/>
              <a:t>Årsag:</a:t>
            </a:r>
            <a:endParaRPr lang="da-DK" sz="1400" b="1" dirty="0"/>
          </a:p>
          <a:p>
            <a:r>
              <a:rPr lang="da-DK" sz="1400" dirty="0" smtClean="0"/>
              <a:t>For hver valgt tilstand  kan der vælges at tilføje </a:t>
            </a:r>
            <a:r>
              <a:rPr lang="da-DK" sz="1400" b="1" dirty="0" smtClean="0"/>
              <a:t>Årsag </a:t>
            </a:r>
            <a:r>
              <a:rPr lang="da-DK" sz="1400" dirty="0" smtClean="0"/>
              <a:t>med en fritekst diagnose</a:t>
            </a:r>
          </a:p>
          <a:p>
            <a:endParaRPr lang="da-DK" sz="1400" dirty="0" smtClean="0"/>
          </a:p>
          <a:p>
            <a:r>
              <a:rPr lang="da-DK" sz="1400" b="1" dirty="0" smtClean="0"/>
              <a:t>Faglig notat:</a:t>
            </a:r>
            <a:endParaRPr lang="da-DK" sz="1400" b="1" dirty="0"/>
          </a:p>
          <a:p>
            <a:r>
              <a:rPr lang="da-DK" sz="1400" dirty="0"/>
              <a:t>Til hver valgt tilstand skrives </a:t>
            </a:r>
            <a:r>
              <a:rPr lang="da-DK" sz="1400" b="1" dirty="0"/>
              <a:t>faglig notat </a:t>
            </a:r>
            <a:r>
              <a:rPr lang="da-DK" sz="1400" dirty="0"/>
              <a:t>som kort uddyber </a:t>
            </a:r>
            <a:r>
              <a:rPr lang="da-DK" sz="1400" dirty="0" smtClean="0"/>
              <a:t>helbredstilstanden. (f.eks. Indtager ikke den smertestillende medicin som ordineret… </a:t>
            </a:r>
            <a:r>
              <a:rPr lang="da-DK" sz="1400" dirty="0" smtClean="0"/>
              <a:t>)</a:t>
            </a:r>
            <a:endParaRPr lang="da-DK" dirty="0"/>
          </a:p>
        </p:txBody>
      </p:sp>
      <p:graphicFrame>
        <p:nvGraphicFramePr>
          <p:cNvPr id="2" name="Tabel 1"/>
          <p:cNvGraphicFramePr>
            <a:graphicFrameLocks noGrp="1"/>
          </p:cNvGraphicFramePr>
          <p:nvPr>
            <p:extLst>
              <p:ext uri="{D42A27DB-BD31-4B8C-83A1-F6EECF244321}">
                <p14:modId xmlns:p14="http://schemas.microsoft.com/office/powerpoint/2010/main" val="480795542"/>
              </p:ext>
            </p:extLst>
          </p:nvPr>
        </p:nvGraphicFramePr>
        <p:xfrm>
          <a:off x="202131" y="4427621"/>
          <a:ext cx="6391174" cy="770021"/>
        </p:xfrm>
        <a:graphic>
          <a:graphicData uri="http://schemas.openxmlformats.org/drawingml/2006/table">
            <a:tbl>
              <a:tblPr/>
              <a:tblGrid>
                <a:gridCol w="1463040"/>
                <a:gridCol w="1135781"/>
                <a:gridCol w="1212783"/>
                <a:gridCol w="1289785"/>
                <a:gridCol w="1289785"/>
              </a:tblGrid>
              <a:tr h="770021">
                <a:tc>
                  <a:txBody>
                    <a:bodyPr/>
                    <a:lstStyle/>
                    <a:p>
                      <a:r>
                        <a:rPr lang="da-DK" sz="1400" dirty="0" smtClean="0"/>
                        <a:t>Helbredstilstand</a:t>
                      </a:r>
                      <a:endParaRPr lang="da-DK" sz="1400"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tx2">
                        <a:lumMod val="40000"/>
                        <a:lumOff val="60000"/>
                      </a:schemeClr>
                    </a:solidFill>
                  </a:tcPr>
                </a:tc>
                <a:tc>
                  <a:txBody>
                    <a:bodyPr/>
                    <a:lstStyle/>
                    <a:p>
                      <a:r>
                        <a:rPr lang="da-DK" sz="1400" dirty="0" smtClean="0"/>
                        <a:t>Tilstand</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Vurdering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Årsag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Faglig notat</a:t>
                      </a:r>
                      <a:endParaRPr lang="da-DK" sz="1400"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73758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56135" y="259883"/>
            <a:ext cx="8085221" cy="5601533"/>
          </a:xfrm>
          <a:prstGeom prst="rect">
            <a:avLst/>
          </a:prstGeom>
          <a:noFill/>
        </p:spPr>
        <p:txBody>
          <a:bodyPr wrap="square" rtlCol="0">
            <a:spAutoFit/>
          </a:bodyPr>
          <a:lstStyle/>
          <a:p>
            <a:endParaRPr lang="da-DK" dirty="0" smtClean="0"/>
          </a:p>
          <a:p>
            <a:endParaRPr lang="da-DK" dirty="0"/>
          </a:p>
          <a:p>
            <a:pPr algn="ctr"/>
            <a:r>
              <a:rPr lang="da-DK" sz="1600" b="1" dirty="0"/>
              <a:t>Borgers vurdering:</a:t>
            </a:r>
          </a:p>
          <a:p>
            <a:endParaRPr lang="da-DK" sz="1600" dirty="0"/>
          </a:p>
          <a:p>
            <a:r>
              <a:rPr lang="da-DK" sz="1600" dirty="0"/>
              <a:t>Ved udredningen af </a:t>
            </a:r>
            <a:r>
              <a:rPr lang="da-DK" sz="1600" dirty="0" smtClean="0"/>
              <a:t>helbredstilstande </a:t>
            </a:r>
            <a:r>
              <a:rPr lang="da-DK" sz="1600" dirty="0"/>
              <a:t>beskrives </a:t>
            </a:r>
            <a:r>
              <a:rPr lang="da-DK" sz="1600" dirty="0" smtClean="0"/>
              <a:t>borgerens </a:t>
            </a:r>
            <a:r>
              <a:rPr lang="da-DK" sz="1600" dirty="0"/>
              <a:t>egen tilkendegivelse </a:t>
            </a:r>
            <a:r>
              <a:rPr lang="da-DK" sz="1600" dirty="0" smtClean="0"/>
              <a:t>ift</a:t>
            </a:r>
            <a:r>
              <a:rPr lang="da-DK" sz="1600" dirty="0"/>
              <a:t>. udførelse og betydning ud fra KL standard.</a:t>
            </a:r>
          </a:p>
          <a:p>
            <a:endParaRPr lang="da-DK" sz="1600" dirty="0"/>
          </a:p>
          <a:p>
            <a:r>
              <a:rPr lang="da-DK" sz="1400" b="1" dirty="0"/>
              <a:t>Udførelse:</a:t>
            </a:r>
          </a:p>
          <a:p>
            <a:r>
              <a:rPr lang="da-DK" sz="1400" dirty="0"/>
              <a:t>( hvordan borgeren selv vurderer sin udførelse af tilstandsområderne.</a:t>
            </a:r>
          </a:p>
          <a:p>
            <a:pPr marL="285750" indent="-285750">
              <a:buFont typeface="Arial" panose="020B0604020202020204" pitchFamily="34" charset="0"/>
              <a:buChar char="•"/>
            </a:pPr>
            <a:r>
              <a:rPr lang="da-DK" sz="1400" dirty="0"/>
              <a:t>Udfører selv</a:t>
            </a:r>
          </a:p>
          <a:p>
            <a:pPr marL="285750" indent="-285750">
              <a:buFont typeface="Arial" panose="020B0604020202020204" pitchFamily="34" charset="0"/>
              <a:buChar char="•"/>
            </a:pPr>
            <a:r>
              <a:rPr lang="da-DK" sz="1400" dirty="0"/>
              <a:t>Udfører dele af</a:t>
            </a:r>
          </a:p>
          <a:p>
            <a:pPr marL="285750" indent="-285750">
              <a:buFont typeface="Arial" panose="020B0604020202020204" pitchFamily="34" charset="0"/>
              <a:buChar char="•"/>
            </a:pPr>
            <a:r>
              <a:rPr lang="da-DK" sz="1400" dirty="0"/>
              <a:t>Udfører ikke selv</a:t>
            </a:r>
          </a:p>
          <a:p>
            <a:pPr marL="285750" indent="-285750">
              <a:buFont typeface="Arial" panose="020B0604020202020204" pitchFamily="34" charset="0"/>
              <a:buChar char="•"/>
            </a:pPr>
            <a:r>
              <a:rPr lang="da-DK" sz="1400" dirty="0"/>
              <a:t>Ikke relevant</a:t>
            </a:r>
          </a:p>
          <a:p>
            <a:endParaRPr lang="da-DK" sz="1400" b="1" dirty="0"/>
          </a:p>
          <a:p>
            <a:r>
              <a:rPr lang="da-DK" sz="1400" b="1" dirty="0"/>
              <a:t>Betydning:</a:t>
            </a:r>
          </a:p>
          <a:p>
            <a:r>
              <a:rPr lang="da-DK" sz="1400" dirty="0"/>
              <a:t>( hvilken betydning borgeren tillægger den angivne udførelse )</a:t>
            </a:r>
          </a:p>
          <a:p>
            <a:pPr marL="285750" indent="-285750">
              <a:buFont typeface="Arial" panose="020B0604020202020204" pitchFamily="34" charset="0"/>
              <a:buChar char="•"/>
            </a:pPr>
            <a:r>
              <a:rPr lang="da-DK" sz="1400" dirty="0"/>
              <a:t>Oplever begrænsninger</a:t>
            </a:r>
          </a:p>
          <a:p>
            <a:pPr marL="285750" indent="-285750">
              <a:buFont typeface="Arial" panose="020B0604020202020204" pitchFamily="34" charset="0"/>
              <a:buChar char="•"/>
            </a:pPr>
            <a:r>
              <a:rPr lang="da-DK" sz="1400" dirty="0"/>
              <a:t>Oplever ikke begrænsninger</a:t>
            </a:r>
          </a:p>
          <a:p>
            <a:pPr marL="285750" indent="-285750">
              <a:buFont typeface="Arial" panose="020B0604020202020204" pitchFamily="34" charset="0"/>
              <a:buChar char="•"/>
            </a:pPr>
            <a:endParaRPr lang="da-DK" sz="1400" dirty="0"/>
          </a:p>
          <a:p>
            <a:r>
              <a:rPr lang="da-DK" sz="1400" b="1" dirty="0"/>
              <a:t>Borgers ønsker og mål:</a:t>
            </a:r>
          </a:p>
          <a:p>
            <a:r>
              <a:rPr lang="da-DK" sz="1400" dirty="0"/>
              <a:t>Borgers ønsker og mål kobles til hver tilstand. Dette skaber en sammenhæng </a:t>
            </a:r>
            <a:endParaRPr lang="da-DK" sz="1400" dirty="0" smtClean="0"/>
          </a:p>
          <a:p>
            <a:r>
              <a:rPr lang="da-DK" sz="1400" dirty="0" smtClean="0"/>
              <a:t>mellem </a:t>
            </a:r>
            <a:r>
              <a:rPr lang="da-DK" sz="1400" dirty="0"/>
              <a:t>tilstande og mål og ønsker</a:t>
            </a:r>
          </a:p>
          <a:p>
            <a:pPr marL="285750" indent="-285750">
              <a:buFont typeface="Arial" panose="020B0604020202020204" pitchFamily="34" charset="0"/>
              <a:buChar char="•"/>
            </a:pPr>
            <a:endParaRPr lang="da-DK" sz="1600" dirty="0"/>
          </a:p>
          <a:p>
            <a:endParaRPr lang="da-DK" sz="1600" dirty="0"/>
          </a:p>
        </p:txBody>
      </p:sp>
      <p:pic>
        <p:nvPicPr>
          <p:cNvPr id="4" name="imag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33" y="72191"/>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4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55377" y="1376413"/>
            <a:ext cx="8713238" cy="4370427"/>
          </a:xfrm>
          <a:prstGeom prst="rect">
            <a:avLst/>
          </a:prstGeom>
          <a:noFill/>
        </p:spPr>
        <p:txBody>
          <a:bodyPr wrap="square" rtlCol="0">
            <a:spAutoFit/>
          </a:bodyPr>
          <a:lstStyle/>
          <a:p>
            <a:pPr algn="ctr"/>
            <a:r>
              <a:rPr lang="da-DK" b="1" dirty="0" smtClean="0"/>
              <a:t>Forventede tilstande</a:t>
            </a:r>
          </a:p>
          <a:p>
            <a:r>
              <a:rPr lang="da-DK" sz="1600" dirty="0" smtClean="0"/>
              <a:t>Dette definerer hvad myndighed og leverandør forventer der indtræder eller opnås med den indsats der bevilges og leveres ( ikke kun en forbedring i tilstand, kan også være fastholdelse af tilstand )</a:t>
            </a:r>
          </a:p>
          <a:p>
            <a:endParaRPr lang="da-DK" sz="1600" dirty="0"/>
          </a:p>
          <a:p>
            <a:r>
              <a:rPr lang="da-DK" sz="1600" b="1" dirty="0" smtClean="0"/>
              <a:t>Funktionsevnetilstand:</a:t>
            </a:r>
          </a:p>
          <a:p>
            <a:r>
              <a:rPr lang="da-DK" sz="1600" dirty="0" smtClean="0"/>
              <a:t>Forventet tilstand dokumenteres ved anvendelse af funktionsniveau.</a:t>
            </a:r>
          </a:p>
          <a:p>
            <a:r>
              <a:rPr lang="da-DK" sz="1600" dirty="0" smtClean="0"/>
              <a:t>0 = Ingen /ubetydelige begrænsninger</a:t>
            </a:r>
          </a:p>
          <a:p>
            <a:r>
              <a:rPr lang="da-DK" sz="1600" dirty="0" smtClean="0"/>
              <a:t>1 = Lette begrænsninger</a:t>
            </a:r>
          </a:p>
          <a:p>
            <a:r>
              <a:rPr lang="da-DK" sz="1600" dirty="0" smtClean="0"/>
              <a:t>2 = Moderate begrænsninger</a:t>
            </a:r>
          </a:p>
          <a:p>
            <a:r>
              <a:rPr lang="da-DK" sz="1600" dirty="0" smtClean="0"/>
              <a:t>3 = Svære begrænsninger</a:t>
            </a:r>
          </a:p>
          <a:p>
            <a:r>
              <a:rPr lang="da-DK" sz="1600" dirty="0" smtClean="0"/>
              <a:t>4 = Totale begrænsninger</a:t>
            </a:r>
          </a:p>
          <a:p>
            <a:endParaRPr lang="da-DK" sz="1600" dirty="0"/>
          </a:p>
          <a:p>
            <a:r>
              <a:rPr lang="da-DK" sz="1600" b="1" dirty="0" smtClean="0"/>
              <a:t>Helbredestilstande:</a:t>
            </a:r>
          </a:p>
          <a:p>
            <a:r>
              <a:rPr lang="da-DK" sz="1600" dirty="0" smtClean="0"/>
              <a:t>Forventet tilstand dokumenteres som kort prosatekst relateret til </a:t>
            </a:r>
          </a:p>
          <a:p>
            <a:r>
              <a:rPr lang="da-DK" sz="1600" dirty="0" smtClean="0"/>
              <a:t>tilstandspræciseringens vurdering</a:t>
            </a:r>
          </a:p>
          <a:p>
            <a:endParaRPr lang="da-DK" dirty="0" smtClean="0"/>
          </a:p>
          <a:p>
            <a:endParaRPr lang="da-DK" dirty="0"/>
          </a:p>
        </p:txBody>
      </p:sp>
    </p:spTree>
    <p:extLst>
      <p:ext uri="{BB962C8B-B14F-4D97-AF65-F5344CB8AC3E}">
        <p14:creationId xmlns:p14="http://schemas.microsoft.com/office/powerpoint/2010/main" val="3870868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336884" y="1628457"/>
            <a:ext cx="8239225" cy="3139321"/>
          </a:xfrm>
          <a:prstGeom prst="rect">
            <a:avLst/>
          </a:prstGeom>
          <a:noFill/>
        </p:spPr>
        <p:txBody>
          <a:bodyPr wrap="square" rtlCol="0">
            <a:spAutoFit/>
          </a:bodyPr>
          <a:lstStyle/>
          <a:p>
            <a:pPr algn="ctr"/>
            <a:r>
              <a:rPr lang="da-DK" b="1" dirty="0" smtClean="0">
                <a:latin typeface="Verdana" panose="020B0604030504040204" pitchFamily="34" charset="0"/>
                <a:ea typeface="Verdana" panose="020B0604030504040204" pitchFamily="34" charset="0"/>
                <a:cs typeface="Verdana" panose="020B0604030504040204" pitchFamily="34" charset="0"/>
              </a:rPr>
              <a:t>Generelle oplysninger</a:t>
            </a:r>
          </a:p>
          <a:p>
            <a:pPr algn="ctr"/>
            <a:endParaRPr lang="da-DK" dirty="0" smtClean="0">
              <a:latin typeface="Verdana" panose="020B0604030504040204" pitchFamily="34" charset="0"/>
              <a:ea typeface="Verdana" panose="020B0604030504040204" pitchFamily="34" charset="0"/>
              <a:cs typeface="Verdana" panose="020B0604030504040204" pitchFamily="34" charset="0"/>
            </a:endParaRPr>
          </a:p>
          <a:p>
            <a:r>
              <a:rPr lang="da-DK" sz="1600" dirty="0" smtClean="0">
                <a:latin typeface="Verdana" panose="020B0604030504040204" pitchFamily="34" charset="0"/>
                <a:ea typeface="Verdana" panose="020B0604030504040204" pitchFamily="34" charset="0"/>
                <a:cs typeface="Verdana" panose="020B0604030504040204" pitchFamily="34" charset="0"/>
              </a:rPr>
              <a:t>Oplysninger af generel værdi – på tværs af lovgivninger, funktioner og fag – indhentes, indsamles og dokumenteres i løbet af en borgers forløb.</a:t>
            </a:r>
          </a:p>
          <a:p>
            <a:endParaRPr lang="da-DK" sz="1600" dirty="0">
              <a:latin typeface="Verdana" panose="020B0604030504040204" pitchFamily="34" charset="0"/>
              <a:ea typeface="Verdana" panose="020B0604030504040204" pitchFamily="34" charset="0"/>
              <a:cs typeface="Verdana" panose="020B0604030504040204" pitchFamily="34" charset="0"/>
            </a:endParaRPr>
          </a:p>
          <a:p>
            <a:r>
              <a:rPr lang="da-DK" sz="1600" dirty="0" smtClean="0">
                <a:latin typeface="Verdana" panose="020B0604030504040204" pitchFamily="34" charset="0"/>
                <a:ea typeface="Verdana" panose="020B0604030504040204" pitchFamily="34" charset="0"/>
                <a:cs typeface="Verdana" panose="020B0604030504040204" pitchFamily="34" charset="0"/>
              </a:rPr>
              <a:t>Det drejer sig om oplysninger, som ikke umiddelbart er dækket af den klassificeret dokumentation, men som har værdi i forhold til den samlede vurdering af sagen. </a:t>
            </a:r>
          </a:p>
          <a:p>
            <a:r>
              <a:rPr lang="da-DK" sz="1600" dirty="0" smtClean="0">
                <a:latin typeface="Verdana" panose="020B0604030504040204" pitchFamily="34" charset="0"/>
                <a:ea typeface="Verdana" panose="020B0604030504040204" pitchFamily="34" charset="0"/>
                <a:cs typeface="Verdana" panose="020B0604030504040204" pitchFamily="34" charset="0"/>
              </a:rPr>
              <a:t>Udfyldes af alle faggrupper der har kontakt til borgeren.</a:t>
            </a:r>
          </a:p>
          <a:p>
            <a:endParaRPr lang="da-DK" sz="1600" dirty="0" smtClean="0">
              <a:latin typeface="Verdana" panose="020B0604030504040204" pitchFamily="34" charset="0"/>
              <a:ea typeface="Verdana" panose="020B0604030504040204" pitchFamily="34" charset="0"/>
              <a:cs typeface="Verdana" panose="020B0604030504040204" pitchFamily="34" charset="0"/>
            </a:endParaRPr>
          </a:p>
          <a:p>
            <a:r>
              <a:rPr lang="da-DK" sz="1600" dirty="0" smtClean="0">
                <a:latin typeface="Verdana" panose="020B0604030504040204" pitchFamily="34" charset="0"/>
                <a:ea typeface="Verdana" panose="020B0604030504040204" pitchFamily="34" charset="0"/>
                <a:cs typeface="Verdana" panose="020B0604030504040204" pitchFamily="34" charset="0"/>
              </a:rPr>
              <a:t>Se særskilt vejledning for de 12 generelle oplysninger.</a:t>
            </a:r>
            <a:endParaRPr lang="da-DK" sz="1600" dirty="0">
              <a:latin typeface="Verdana" panose="020B0604030504040204" pitchFamily="34" charset="0"/>
              <a:ea typeface="Verdana" panose="020B0604030504040204" pitchFamily="34" charset="0"/>
              <a:cs typeface="Verdana" panose="020B0604030504040204" pitchFamily="34" charset="0"/>
            </a:endParaRPr>
          </a:p>
          <a:p>
            <a:pPr algn="ctr"/>
            <a:endParaRPr lang="da-DK" dirty="0"/>
          </a:p>
        </p:txBody>
      </p:sp>
    </p:spTree>
    <p:extLst>
      <p:ext uri="{BB962C8B-B14F-4D97-AF65-F5344CB8AC3E}">
        <p14:creationId xmlns:p14="http://schemas.microsoft.com/office/powerpoint/2010/main" val="4081721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10140" y="768509"/>
            <a:ext cx="7084194" cy="5940088"/>
          </a:xfrm>
          <a:prstGeom prst="rect">
            <a:avLst/>
          </a:prstGeom>
          <a:noFill/>
        </p:spPr>
        <p:txBody>
          <a:bodyPr wrap="square" rtlCol="0">
            <a:spAutoFit/>
          </a:bodyPr>
          <a:lstStyle/>
          <a:p>
            <a:pPr algn="ctr"/>
            <a:r>
              <a:rPr lang="da-DK" sz="2800" b="1" dirty="0" smtClean="0"/>
              <a:t>Dagens program</a:t>
            </a:r>
          </a:p>
          <a:p>
            <a:pPr algn="ctr"/>
            <a:endParaRPr lang="da-DK" sz="2800" b="1" dirty="0" smtClean="0"/>
          </a:p>
          <a:p>
            <a:r>
              <a:rPr lang="da-DK" dirty="0" smtClean="0"/>
              <a:t>-    Formålet med dagen</a:t>
            </a:r>
            <a:endParaRPr lang="da-DK" dirty="0"/>
          </a:p>
          <a:p>
            <a:pPr marL="285750" indent="-285750">
              <a:buFontTx/>
              <a:buChar char="-"/>
            </a:pPr>
            <a:r>
              <a:rPr lang="da-DK" dirty="0" smtClean="0"/>
              <a:t>Hvad er Fælles sprog  og hvorfor Fælles Sprog III?</a:t>
            </a:r>
          </a:p>
          <a:p>
            <a:pPr marL="285750" indent="-285750">
              <a:buFontTx/>
              <a:buChar char="-"/>
            </a:pPr>
            <a:r>
              <a:rPr lang="da-DK" dirty="0" smtClean="0"/>
              <a:t>Hvad opnår vi?</a:t>
            </a:r>
          </a:p>
          <a:p>
            <a:pPr marL="285750" indent="-285750">
              <a:buFontTx/>
              <a:buChar char="-"/>
            </a:pPr>
            <a:r>
              <a:rPr lang="da-DK" dirty="0" smtClean="0"/>
              <a:t>Begreberne i Fælles </a:t>
            </a:r>
            <a:r>
              <a:rPr lang="da-DK" dirty="0"/>
              <a:t>S</a:t>
            </a:r>
            <a:r>
              <a:rPr lang="da-DK" dirty="0" smtClean="0"/>
              <a:t>prog III</a:t>
            </a:r>
          </a:p>
          <a:p>
            <a:r>
              <a:rPr lang="da-DK" dirty="0" smtClean="0"/>
              <a:t>             - procesmodel         </a:t>
            </a:r>
          </a:p>
          <a:p>
            <a:r>
              <a:rPr lang="da-DK" dirty="0" smtClean="0"/>
              <a:t>             - sagsåbning</a:t>
            </a:r>
          </a:p>
          <a:p>
            <a:r>
              <a:rPr lang="da-DK" dirty="0"/>
              <a:t> </a:t>
            </a:r>
            <a:r>
              <a:rPr lang="da-DK" dirty="0" smtClean="0"/>
              <a:t>            - tilstande / forventet tilstand   </a:t>
            </a:r>
          </a:p>
          <a:p>
            <a:r>
              <a:rPr lang="da-DK" dirty="0" smtClean="0"/>
              <a:t>             - generelle oplysninger</a:t>
            </a:r>
          </a:p>
          <a:p>
            <a:r>
              <a:rPr lang="da-DK" dirty="0"/>
              <a:t> </a:t>
            </a:r>
            <a:r>
              <a:rPr lang="da-DK" dirty="0" smtClean="0"/>
              <a:t>            - indsatser</a:t>
            </a:r>
          </a:p>
          <a:p>
            <a:r>
              <a:rPr lang="da-DK" dirty="0"/>
              <a:t> </a:t>
            </a:r>
            <a:r>
              <a:rPr lang="da-DK" dirty="0" smtClean="0"/>
              <a:t>            - indsatsmål</a:t>
            </a:r>
          </a:p>
          <a:p>
            <a:r>
              <a:rPr lang="da-DK" dirty="0"/>
              <a:t> </a:t>
            </a:r>
            <a:r>
              <a:rPr lang="da-DK" dirty="0" smtClean="0"/>
              <a:t>            - handlingsanvisning</a:t>
            </a:r>
          </a:p>
          <a:p>
            <a:r>
              <a:rPr lang="da-DK" dirty="0"/>
              <a:t> </a:t>
            </a:r>
            <a:r>
              <a:rPr lang="da-DK" dirty="0" smtClean="0"/>
              <a:t>            - observationer / målinger / udredning</a:t>
            </a:r>
          </a:p>
          <a:p>
            <a:r>
              <a:rPr lang="da-DK" dirty="0" smtClean="0"/>
              <a:t>             - opfølgning</a:t>
            </a:r>
          </a:p>
          <a:p>
            <a:pPr marL="285750" indent="-285750">
              <a:buFontTx/>
              <a:buChar char="-"/>
            </a:pPr>
            <a:r>
              <a:rPr lang="da-DK" dirty="0" smtClean="0"/>
              <a:t>Case</a:t>
            </a:r>
          </a:p>
          <a:p>
            <a:pPr marL="285750" indent="-285750">
              <a:buFontTx/>
              <a:buChar char="-"/>
            </a:pPr>
            <a:endParaRPr lang="da-DK" dirty="0" smtClean="0"/>
          </a:p>
          <a:p>
            <a:r>
              <a:rPr lang="da-DK" dirty="0"/>
              <a:t> </a:t>
            </a:r>
            <a:r>
              <a:rPr lang="da-DK" dirty="0" smtClean="0"/>
              <a:t>           </a:t>
            </a:r>
          </a:p>
          <a:p>
            <a:r>
              <a:rPr lang="da-DK" dirty="0"/>
              <a:t> </a:t>
            </a:r>
            <a:r>
              <a:rPr lang="da-DK" dirty="0" smtClean="0"/>
              <a:t>             </a:t>
            </a:r>
          </a:p>
          <a:p>
            <a:pPr marL="285750" indent="-285750">
              <a:buFontTx/>
              <a:buChar char="-"/>
            </a:pPr>
            <a:endParaRPr lang="da-DK" dirty="0"/>
          </a:p>
        </p:txBody>
      </p:sp>
      <p:pic>
        <p:nvPicPr>
          <p:cNvPr id="3"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10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80" y="114299"/>
            <a:ext cx="7609733" cy="47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958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298383" y="1838425"/>
            <a:ext cx="8085221" cy="3693319"/>
          </a:xfrm>
          <a:prstGeom prst="rect">
            <a:avLst/>
          </a:prstGeom>
          <a:noFill/>
        </p:spPr>
        <p:txBody>
          <a:bodyPr wrap="square" rtlCol="0">
            <a:spAutoFit/>
          </a:bodyPr>
          <a:lstStyle/>
          <a:p>
            <a:r>
              <a:rPr lang="da-DK" b="1" u="sng" dirty="0" smtClean="0">
                <a:solidFill>
                  <a:schemeClr val="accent3">
                    <a:lumMod val="75000"/>
                  </a:schemeClr>
                </a:solidFill>
              </a:rPr>
              <a:t>3. Afgørelse/bestilling</a:t>
            </a:r>
          </a:p>
          <a:p>
            <a:r>
              <a:rPr lang="da-DK" dirty="0" smtClean="0"/>
              <a:t>Formål:</a:t>
            </a:r>
          </a:p>
          <a:p>
            <a:r>
              <a:rPr lang="da-DK" dirty="0" smtClean="0"/>
              <a:t>Afgørelsen fastsætter, hvad der er ret for en borger i en given sag.</a:t>
            </a:r>
          </a:p>
          <a:p>
            <a:endParaRPr lang="da-DK" dirty="0"/>
          </a:p>
          <a:p>
            <a:pPr marL="285750" indent="-285750">
              <a:buFont typeface="Arial" panose="020B0604020202020204" pitchFamily="34" charset="0"/>
              <a:buChar char="•"/>
            </a:pPr>
            <a:r>
              <a:rPr lang="da-DK" dirty="0" smtClean="0"/>
              <a:t>Bevilge indsatser fra indsatskatalog ( KL standardkatalog – Fredensborg tilpasser)</a:t>
            </a:r>
          </a:p>
          <a:p>
            <a:pPr marL="285750" indent="-285750">
              <a:buFont typeface="Arial" panose="020B0604020202020204" pitchFamily="34" charset="0"/>
              <a:buChar char="•"/>
            </a:pPr>
            <a:r>
              <a:rPr lang="da-DK" dirty="0" smtClean="0"/>
              <a:t>Planlægge opfølgningsdato for myndighedsopfølgning</a:t>
            </a:r>
          </a:p>
          <a:p>
            <a:pPr marL="285750" indent="-285750">
              <a:buFont typeface="Arial" panose="020B0604020202020204" pitchFamily="34" charset="0"/>
              <a:buChar char="•"/>
            </a:pPr>
            <a:r>
              <a:rPr lang="da-DK" dirty="0" smtClean="0"/>
              <a:t>Udarbejde et afgørelsesbrev til borgeren</a:t>
            </a:r>
          </a:p>
          <a:p>
            <a:pPr marL="285750" indent="-285750">
              <a:buFont typeface="Arial" panose="020B0604020202020204" pitchFamily="34" charset="0"/>
              <a:buChar char="•"/>
            </a:pPr>
            <a:r>
              <a:rPr lang="da-DK" dirty="0" smtClean="0"/>
              <a:t>Indsats sendes til leverandør</a:t>
            </a:r>
          </a:p>
          <a:p>
            <a:pPr marL="285750" indent="-285750">
              <a:buFont typeface="Arial" panose="020B0604020202020204" pitchFamily="34" charset="0"/>
              <a:buChar char="•"/>
            </a:pPr>
            <a:r>
              <a:rPr lang="da-DK" dirty="0" smtClean="0"/>
              <a:t>Alle data og oplysninger samles til en helhedsvurdering.</a:t>
            </a:r>
          </a:p>
          <a:p>
            <a:pPr marL="285750" indent="-285750">
              <a:buFont typeface="Arial" panose="020B0604020202020204" pitchFamily="34" charset="0"/>
              <a:buChar char="•"/>
            </a:pPr>
            <a:endParaRPr lang="da-DK" dirty="0"/>
          </a:p>
          <a:p>
            <a:endParaRPr lang="da-DK" dirty="0" smtClean="0"/>
          </a:p>
          <a:p>
            <a:endParaRPr lang="da-DK" dirty="0"/>
          </a:p>
          <a:p>
            <a:endParaRPr lang="da-DK" dirty="0"/>
          </a:p>
        </p:txBody>
      </p:sp>
    </p:spTree>
    <p:extLst>
      <p:ext uri="{BB962C8B-B14F-4D97-AF65-F5344CB8AC3E}">
        <p14:creationId xmlns:p14="http://schemas.microsoft.com/office/powerpoint/2010/main" val="3801563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3" y="86627"/>
            <a:ext cx="7707908" cy="481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285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296990386"/>
              </p:ext>
            </p:extLst>
          </p:nvPr>
        </p:nvGraphicFramePr>
        <p:xfrm>
          <a:off x="442762" y="559348"/>
          <a:ext cx="7856876" cy="4176281"/>
        </p:xfrm>
        <a:graphic>
          <a:graphicData uri="http://schemas.openxmlformats.org/drawingml/2006/table">
            <a:tbl>
              <a:tblPr/>
              <a:tblGrid>
                <a:gridCol w="868934"/>
                <a:gridCol w="603731"/>
                <a:gridCol w="1013313"/>
                <a:gridCol w="770021"/>
                <a:gridCol w="875899"/>
                <a:gridCol w="1068405"/>
                <a:gridCol w="875899"/>
                <a:gridCol w="789272"/>
                <a:gridCol w="991402"/>
              </a:tblGrid>
              <a:tr h="310070">
                <a:tc>
                  <a:txBody>
                    <a:bodyPr/>
                    <a:lstStyle/>
                    <a:p>
                      <a:endParaRPr lang="da-DK" sz="1400"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gridSpan="3">
                  <a:txBody>
                    <a:bodyPr/>
                    <a:lstStyle/>
                    <a:p>
                      <a:r>
                        <a:rPr lang="da-DK" sz="1400" dirty="0" smtClean="0"/>
                        <a:t>Tilstands præcisering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gridSpan="5">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r h="439266">
                <a:tc>
                  <a:txBody>
                    <a:bodyPr/>
                    <a:lstStyle/>
                    <a:p>
                      <a:r>
                        <a:rPr lang="da-DK" sz="1400" dirty="0" smtClean="0"/>
                        <a:t>Tilstand </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Niveau</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Vurdering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Årsag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borgers mål</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Faglig</a:t>
                      </a:r>
                    </a:p>
                    <a:p>
                      <a:r>
                        <a:rPr lang="da-DK" sz="1400" dirty="0" smtClean="0"/>
                        <a:t>notat</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Forventet </a:t>
                      </a:r>
                    </a:p>
                    <a:p>
                      <a:r>
                        <a:rPr lang="da-DK" sz="1400" dirty="0" smtClean="0"/>
                        <a:t>tilstand</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Indsats</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Opfølgning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404206">
                <a:tc>
                  <a:txBody>
                    <a:bodyPr/>
                    <a:lstStyle/>
                    <a:p>
                      <a:r>
                        <a:rPr lang="da-DK" sz="1400" dirty="0" smtClean="0"/>
                        <a:t>Vaske</a:t>
                      </a:r>
                      <a:r>
                        <a:rPr lang="da-DK" sz="1400" baseline="0" dirty="0" smtClean="0"/>
                        <a:t> sig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05A"/>
                    </a:solidFill>
                  </a:tcPr>
                </a:tc>
                <a:tc>
                  <a:txBody>
                    <a:bodyPr/>
                    <a:lstStyle/>
                    <a:p>
                      <a:r>
                        <a:rPr lang="da-DK" sz="1400" dirty="0" smtClean="0"/>
                        <a:t>3</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Svære</a:t>
                      </a:r>
                    </a:p>
                    <a:p>
                      <a:r>
                        <a:rPr lang="da-DK" sz="1400" dirty="0" smtClean="0"/>
                        <a:t>Begræns-</a:t>
                      </a:r>
                    </a:p>
                    <a:p>
                      <a:r>
                        <a:rPr lang="da-DK" sz="1400" dirty="0" smtClean="0"/>
                        <a:t>ninger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a:t>
                      </a:r>
                      <a:r>
                        <a:rPr lang="da-DK" sz="1400" baseline="0" dirty="0" smtClean="0"/>
                        <a:t> kan selv vaske sig for oven.</a:t>
                      </a:r>
                    </a:p>
                    <a:p>
                      <a:r>
                        <a:rPr lang="da-DK" sz="1400" baseline="0" dirty="0" smtClean="0"/>
                        <a:t>Har bruge for fuld hjælp til…</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D1</a:t>
                      </a:r>
                    </a:p>
                    <a:p>
                      <a:endParaRPr lang="da-DK" sz="1400" dirty="0" smtClean="0"/>
                    </a:p>
                    <a:p>
                      <a:r>
                        <a:rPr lang="da-DK" sz="1400" dirty="0" smtClean="0"/>
                        <a:t>A1</a:t>
                      </a:r>
                    </a:p>
                    <a:p>
                      <a:endParaRPr lang="da-DK" sz="1400" dirty="0" smtClean="0"/>
                    </a:p>
                    <a:p>
                      <a:r>
                        <a:rPr lang="da-DK" sz="1400" dirty="0" smtClean="0"/>
                        <a:t>TSH</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 mdr. 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4795">
                <a:tc>
                  <a:txBody>
                    <a:bodyPr/>
                    <a:lstStyle/>
                    <a:p>
                      <a:r>
                        <a:rPr lang="da-DK" sz="1400" dirty="0" smtClean="0"/>
                        <a:t>Lave</a:t>
                      </a:r>
                      <a:r>
                        <a:rPr lang="da-DK" sz="1400" baseline="0" dirty="0" smtClean="0"/>
                        <a:t> </a:t>
                      </a:r>
                    </a:p>
                    <a:p>
                      <a:r>
                        <a:rPr lang="da-DK" sz="1400" baseline="0" dirty="0" smtClean="0"/>
                        <a:t>husligt</a:t>
                      </a:r>
                    </a:p>
                    <a:p>
                      <a:r>
                        <a:rPr lang="da-DK" sz="1400" baseline="0" dirty="0" smtClean="0"/>
                        <a:t>arbejde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05A"/>
                    </a:solidFill>
                  </a:tcPr>
                </a:tc>
                <a:tc>
                  <a:txBody>
                    <a:bodyPr/>
                    <a:lstStyle/>
                    <a:p>
                      <a:r>
                        <a:rPr lang="da-DK" sz="1400" dirty="0" smtClean="0"/>
                        <a:t>3</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Svære</a:t>
                      </a:r>
                    </a:p>
                    <a:p>
                      <a:r>
                        <a:rPr lang="da-DK" sz="1400" dirty="0" smtClean="0"/>
                        <a:t>Begræns-</a:t>
                      </a:r>
                    </a:p>
                    <a:p>
                      <a:r>
                        <a:rPr lang="da-DK" sz="1400" dirty="0" smtClean="0"/>
                        <a:t>ninger</a:t>
                      </a:r>
                    </a:p>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p>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a:t>
                      </a:r>
                      <a:r>
                        <a:rPr lang="da-DK" sz="1400" baseline="0" dirty="0" smtClean="0"/>
                        <a:t> kan selv støve af i nå højde.</a:t>
                      </a:r>
                    </a:p>
                    <a:p>
                      <a:r>
                        <a:rPr lang="da-DK" sz="1400" baseline="0" dirty="0" smtClean="0"/>
                        <a:t>Kan ikke varetage …</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2</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Reng-</a:t>
                      </a:r>
                    </a:p>
                    <a:p>
                      <a:endParaRPr lang="da-DK" sz="1400" dirty="0" smtClean="0"/>
                    </a:p>
                    <a:p>
                      <a:r>
                        <a:rPr lang="da-DK" sz="1400" dirty="0" smtClean="0"/>
                        <a:t>TSH</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3</a:t>
                      </a:r>
                      <a:r>
                        <a:rPr lang="da-DK" sz="1400" baseline="0" dirty="0" smtClean="0"/>
                        <a:t> mdr.</a:t>
                      </a:r>
                    </a:p>
                    <a:p>
                      <a:r>
                        <a:rPr lang="da-DK" sz="1400" baseline="0" dirty="0" smtClean="0"/>
                        <a:t>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kstboks 3"/>
          <p:cNvSpPr txBox="1"/>
          <p:nvPr/>
        </p:nvSpPr>
        <p:spPr>
          <a:xfrm>
            <a:off x="442762" y="231006"/>
            <a:ext cx="5823284" cy="369332"/>
          </a:xfrm>
          <a:prstGeom prst="rect">
            <a:avLst/>
          </a:prstGeom>
          <a:noFill/>
        </p:spPr>
        <p:txBody>
          <a:bodyPr wrap="square" rtlCol="0">
            <a:spAutoFit/>
          </a:bodyPr>
          <a:lstStyle/>
          <a:p>
            <a:r>
              <a:rPr lang="da-DK" dirty="0" smtClean="0"/>
              <a:t>Servicelov §83 Myndighed</a:t>
            </a:r>
            <a:endParaRPr lang="da-DK" dirty="0"/>
          </a:p>
        </p:txBody>
      </p:sp>
    </p:spTree>
    <p:extLst>
      <p:ext uri="{BB962C8B-B14F-4D97-AF65-F5344CB8AC3E}">
        <p14:creationId xmlns:p14="http://schemas.microsoft.com/office/powerpoint/2010/main" val="152426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036986467"/>
              </p:ext>
            </p:extLst>
          </p:nvPr>
        </p:nvGraphicFramePr>
        <p:xfrm>
          <a:off x="442762" y="559348"/>
          <a:ext cx="7757963" cy="4176281"/>
        </p:xfrm>
        <a:graphic>
          <a:graphicData uri="http://schemas.openxmlformats.org/drawingml/2006/table">
            <a:tbl>
              <a:tblPr/>
              <a:tblGrid>
                <a:gridCol w="779646"/>
                <a:gridCol w="423512"/>
                <a:gridCol w="1106905"/>
                <a:gridCol w="847023"/>
                <a:gridCol w="875899"/>
                <a:gridCol w="1068405"/>
                <a:gridCol w="750770"/>
                <a:gridCol w="914401"/>
                <a:gridCol w="991402"/>
              </a:tblGrid>
              <a:tr h="310070">
                <a:tc>
                  <a:txBody>
                    <a:bodyPr/>
                    <a:lstStyle/>
                    <a:p>
                      <a:endParaRPr lang="da-DK" sz="1400"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gridSpan="3">
                  <a:txBody>
                    <a:bodyPr/>
                    <a:lstStyle/>
                    <a:p>
                      <a:r>
                        <a:rPr lang="da-DK" sz="1400" dirty="0" smtClean="0"/>
                        <a:t>Tilstands præcisering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gridSpan="5">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r h="439266">
                <a:tc>
                  <a:txBody>
                    <a:bodyPr/>
                    <a:lstStyle/>
                    <a:p>
                      <a:r>
                        <a:rPr lang="da-DK" sz="1400" dirty="0" smtClean="0"/>
                        <a:t>Tilstand </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Niveau</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Vurdering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Årsag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borgers mål</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Faglig</a:t>
                      </a:r>
                    </a:p>
                    <a:p>
                      <a:r>
                        <a:rPr lang="da-DK" sz="1400" dirty="0" smtClean="0"/>
                        <a:t>notat</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Forventet </a:t>
                      </a:r>
                    </a:p>
                    <a:p>
                      <a:r>
                        <a:rPr lang="da-DK" sz="1400" dirty="0" smtClean="0"/>
                        <a:t>tilstand</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Indsats</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Opfølgning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404206">
                <a:tc>
                  <a:txBody>
                    <a:bodyPr/>
                    <a:lstStyle/>
                    <a:p>
                      <a:r>
                        <a:rPr lang="da-DK" sz="1400" dirty="0" smtClean="0"/>
                        <a:t>Problemer</a:t>
                      </a:r>
                      <a:r>
                        <a:rPr lang="da-DK" sz="1400" baseline="0" dirty="0" smtClean="0"/>
                        <a:t> med </a:t>
                      </a:r>
                      <a:r>
                        <a:rPr lang="da-DK" sz="1400" baseline="0" dirty="0" err="1" smtClean="0"/>
                        <a:t>diabe-tisk</a:t>
                      </a:r>
                      <a:r>
                        <a:rPr lang="da-DK" sz="1400" baseline="0" dirty="0" smtClean="0"/>
                        <a:t> sår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 har haft diabetes í</a:t>
                      </a:r>
                      <a:r>
                        <a:rPr lang="da-DK" sz="1400" baseline="0" dirty="0" smtClean="0"/>
                        <a:t> 10år. Har nu fået sår……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Diabetes</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 har sår på hø. Fod. Behov for skift</a:t>
                      </a:r>
                      <a:r>
                        <a:rPr lang="da-DK" sz="1400" baseline="0" dirty="0" smtClean="0"/>
                        <a:t> hv. Anden dag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At såret heler….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Sår </a:t>
                      </a:r>
                    </a:p>
                    <a:p>
                      <a:r>
                        <a:rPr lang="da-DK" sz="1400" dirty="0" smtClean="0"/>
                        <a:t>Be-handling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 mdr. 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4795">
                <a:tc>
                  <a:txBody>
                    <a:bodyPr/>
                    <a:lstStyle/>
                    <a:p>
                      <a:r>
                        <a:rPr lang="da-DK" sz="1400" baseline="0" dirty="0" smtClean="0"/>
                        <a:t>Problemer med hukommelsen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a:t>
                      </a:r>
                      <a:r>
                        <a:rPr lang="da-DK" sz="1400" baseline="0" dirty="0" smtClean="0"/>
                        <a:t> får en del ny medicin. Kan nuværende ikke selv…</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p>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 er</a:t>
                      </a:r>
                      <a:r>
                        <a:rPr lang="da-DK" sz="1400" baseline="0" dirty="0" smtClean="0"/>
                        <a:t> meget påvirket af sin situation og har svært ved..</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At borger efter 2 mdr. selv kan …</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Med. Adm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2 mdr. 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kstboks 2"/>
          <p:cNvSpPr txBox="1"/>
          <p:nvPr/>
        </p:nvSpPr>
        <p:spPr>
          <a:xfrm>
            <a:off x="442762" y="190016"/>
            <a:ext cx="5977289" cy="369332"/>
          </a:xfrm>
          <a:prstGeom prst="rect">
            <a:avLst/>
          </a:prstGeom>
          <a:noFill/>
        </p:spPr>
        <p:txBody>
          <a:bodyPr wrap="square" rtlCol="0">
            <a:spAutoFit/>
          </a:bodyPr>
          <a:lstStyle/>
          <a:p>
            <a:r>
              <a:rPr lang="da-DK" dirty="0" smtClean="0"/>
              <a:t>Sundhedsloven sygepleje Myndighed</a:t>
            </a:r>
            <a:endParaRPr lang="da-DK" dirty="0"/>
          </a:p>
        </p:txBody>
      </p:sp>
    </p:spTree>
    <p:extLst>
      <p:ext uri="{BB962C8B-B14F-4D97-AF65-F5344CB8AC3E}">
        <p14:creationId xmlns:p14="http://schemas.microsoft.com/office/powerpoint/2010/main" val="1444872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454874393"/>
              </p:ext>
            </p:extLst>
          </p:nvPr>
        </p:nvGraphicFramePr>
        <p:xfrm>
          <a:off x="442762" y="559348"/>
          <a:ext cx="7757963" cy="4389641"/>
        </p:xfrm>
        <a:graphic>
          <a:graphicData uri="http://schemas.openxmlformats.org/drawingml/2006/table">
            <a:tbl>
              <a:tblPr/>
              <a:tblGrid>
                <a:gridCol w="962526"/>
                <a:gridCol w="356135"/>
                <a:gridCol w="952901"/>
                <a:gridCol w="760396"/>
                <a:gridCol w="847023"/>
                <a:gridCol w="1222409"/>
                <a:gridCol w="875899"/>
                <a:gridCol w="789272"/>
                <a:gridCol w="991402"/>
              </a:tblGrid>
              <a:tr h="310070">
                <a:tc>
                  <a:txBody>
                    <a:bodyPr/>
                    <a:lstStyle/>
                    <a:p>
                      <a:endParaRPr lang="da-DK" sz="1400"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gridSpan="3">
                  <a:txBody>
                    <a:bodyPr/>
                    <a:lstStyle/>
                    <a:p>
                      <a:r>
                        <a:rPr lang="da-DK" sz="1400" dirty="0" smtClean="0"/>
                        <a:t>Tilstands præcisering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gridSpan="5">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r h="439266">
                <a:tc>
                  <a:txBody>
                    <a:bodyPr/>
                    <a:lstStyle/>
                    <a:p>
                      <a:r>
                        <a:rPr lang="da-DK" sz="1400" dirty="0" smtClean="0"/>
                        <a:t>Tilstand </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Niveau</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Vurdering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Årsag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borgers mål</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Faglig</a:t>
                      </a:r>
                    </a:p>
                    <a:p>
                      <a:r>
                        <a:rPr lang="da-DK" sz="1400" dirty="0" smtClean="0"/>
                        <a:t>notat</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Forventet </a:t>
                      </a:r>
                    </a:p>
                    <a:p>
                      <a:r>
                        <a:rPr lang="da-DK" sz="1400" dirty="0" smtClean="0"/>
                        <a:t>tilstand</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Indsats</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da-DK" sz="1400" dirty="0" smtClean="0"/>
                        <a:t>Opfølgning</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404206">
                <a:tc>
                  <a:txBody>
                    <a:bodyPr/>
                    <a:lstStyle/>
                    <a:p>
                      <a:r>
                        <a:rPr lang="da-DK" sz="1400" dirty="0" smtClean="0"/>
                        <a:t>Muskel-</a:t>
                      </a:r>
                    </a:p>
                    <a:p>
                      <a:r>
                        <a:rPr lang="da-DK" sz="1400" dirty="0" smtClean="0"/>
                        <a:t>styrke</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05A"/>
                    </a:solidFill>
                  </a:tcPr>
                </a:tc>
                <a:tc>
                  <a:txBody>
                    <a:bodyPr/>
                    <a:lstStyle/>
                    <a:p>
                      <a:r>
                        <a:rPr lang="da-DK" sz="1400" dirty="0" smtClean="0"/>
                        <a:t>3</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Svære </a:t>
                      </a:r>
                    </a:p>
                    <a:p>
                      <a:r>
                        <a:rPr lang="da-DK" sz="1400" dirty="0" smtClean="0"/>
                        <a:t>Begræns-</a:t>
                      </a:r>
                    </a:p>
                    <a:p>
                      <a:r>
                        <a:rPr lang="da-DK" sz="1400" dirty="0" smtClean="0"/>
                        <a:t>ninger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 har være </a:t>
                      </a:r>
                      <a:r>
                        <a:rPr lang="da-DK" sz="1400" dirty="0" smtClean="0"/>
                        <a:t>sengeliggende </a:t>
                      </a:r>
                      <a:r>
                        <a:rPr lang="da-DK" sz="1400" dirty="0" smtClean="0"/>
                        <a:t>pga. UVI og har mistet….</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§86</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 </a:t>
                      </a:r>
                      <a:r>
                        <a:rPr lang="da-DK" sz="1400" dirty="0" err="1" smtClean="0"/>
                        <a:t>mdr</a:t>
                      </a:r>
                      <a:r>
                        <a:rPr lang="da-DK" sz="1400" dirty="0" smtClean="0"/>
                        <a:t> 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4795">
                <a:tc>
                  <a:txBody>
                    <a:bodyPr/>
                    <a:lstStyle/>
                    <a:p>
                      <a:r>
                        <a:rPr lang="da-DK" sz="1400" baseline="0" dirty="0" smtClean="0"/>
                        <a:t>Problem med mobilitet og bevægelse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a:t>
                      </a:r>
                      <a:r>
                        <a:rPr lang="da-DK" sz="1400" baseline="0" dirty="0" smtClean="0"/>
                        <a:t> udskrives med GOP. </a:t>
                      </a:r>
                    </a:p>
                    <a:p>
                      <a:r>
                        <a:rPr lang="da-DK" sz="1400" baseline="0" dirty="0" smtClean="0"/>
                        <a:t>Hofte</a:t>
                      </a:r>
                    </a:p>
                    <a:p>
                      <a:r>
                        <a:rPr lang="da-DK" sz="1400" baseline="0" dirty="0" smtClean="0"/>
                        <a:t>fraktur</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Udfører ikke</a:t>
                      </a:r>
                    </a:p>
                    <a:p>
                      <a:endParaRPr lang="da-DK" sz="1400" dirty="0" smtClean="0"/>
                    </a:p>
                    <a:p>
                      <a:r>
                        <a:rPr lang="da-DK" sz="1400" dirty="0" smtClean="0"/>
                        <a:t>Oplever</a:t>
                      </a:r>
                    </a:p>
                    <a:p>
                      <a:r>
                        <a:rPr lang="da-DK" sz="1400" dirty="0" smtClean="0"/>
                        <a:t>Begrænsninger</a:t>
                      </a:r>
                    </a:p>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Borger faldt i hjemmet d. 01-03-18. Opr.</a:t>
                      </a:r>
                      <a:r>
                        <a:rPr lang="da-DK" sz="1400" baseline="0" dirty="0" smtClean="0"/>
                        <a:t> d. 05-03……</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§140</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a-DK" sz="1400" dirty="0" smtClean="0"/>
                        <a:t>3</a:t>
                      </a:r>
                      <a:r>
                        <a:rPr lang="da-DK" sz="1400" baseline="0" dirty="0" smtClean="0"/>
                        <a:t> mdr.</a:t>
                      </a:r>
                    </a:p>
                    <a:p>
                      <a:r>
                        <a:rPr lang="da-DK" sz="1400" baseline="0" dirty="0" smtClean="0"/>
                        <a:t>frem</a:t>
                      </a:r>
                      <a:endParaRPr lang="da-DK"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kstboks 2"/>
          <p:cNvSpPr txBox="1"/>
          <p:nvPr/>
        </p:nvSpPr>
        <p:spPr>
          <a:xfrm>
            <a:off x="442762" y="182880"/>
            <a:ext cx="4774131" cy="376468"/>
          </a:xfrm>
          <a:prstGeom prst="rect">
            <a:avLst/>
          </a:prstGeom>
          <a:noFill/>
        </p:spPr>
        <p:txBody>
          <a:bodyPr wrap="square" rtlCol="0">
            <a:spAutoFit/>
          </a:bodyPr>
          <a:lstStyle/>
          <a:p>
            <a:r>
              <a:rPr lang="da-DK" dirty="0" smtClean="0"/>
              <a:t>Træning  SEL + SUL Myndighed</a:t>
            </a:r>
            <a:endParaRPr lang="da-DK" dirty="0"/>
          </a:p>
        </p:txBody>
      </p:sp>
    </p:spTree>
    <p:extLst>
      <p:ext uri="{BB962C8B-B14F-4D97-AF65-F5344CB8AC3E}">
        <p14:creationId xmlns:p14="http://schemas.microsoft.com/office/powerpoint/2010/main" val="809599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200927"/>
            <a:ext cx="7363327" cy="460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888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259881" y="1344573"/>
            <a:ext cx="8268101" cy="4370427"/>
          </a:xfrm>
          <a:prstGeom prst="rect">
            <a:avLst/>
          </a:prstGeom>
          <a:noFill/>
        </p:spPr>
        <p:txBody>
          <a:bodyPr wrap="square" rtlCol="0">
            <a:spAutoFit/>
          </a:bodyPr>
          <a:lstStyle/>
          <a:p>
            <a:endParaRPr lang="da-DK" dirty="0" smtClean="0"/>
          </a:p>
          <a:p>
            <a:r>
              <a:rPr lang="da-DK" b="1" dirty="0" smtClean="0">
                <a:solidFill>
                  <a:schemeClr val="accent2">
                    <a:lumMod val="75000"/>
                  </a:schemeClr>
                </a:solidFill>
              </a:rPr>
              <a:t>4. Planlægning</a:t>
            </a:r>
          </a:p>
          <a:p>
            <a:r>
              <a:rPr lang="da-DK" sz="1600" dirty="0" smtClean="0"/>
              <a:t>Formål: </a:t>
            </a:r>
          </a:p>
          <a:p>
            <a:r>
              <a:rPr lang="da-DK" sz="1600" dirty="0" smtClean="0"/>
              <a:t>Leverandøren planlægger med henblik på at levere den bevilgede indsats og opfølgning – under hensyntagen til bl.a. den samlede helhedsvurdering og borgers forventede tilstande.</a:t>
            </a:r>
          </a:p>
          <a:p>
            <a:endParaRPr lang="da-DK" sz="1600" dirty="0"/>
          </a:p>
          <a:p>
            <a:r>
              <a:rPr lang="da-DK" sz="1600" dirty="0"/>
              <a:t>Når bestillingen er modtaget, overtager </a:t>
            </a:r>
            <a:r>
              <a:rPr lang="da-DK" sz="1600" dirty="0" smtClean="0"/>
              <a:t>udfører </a:t>
            </a:r>
            <a:r>
              <a:rPr lang="da-DK" sz="1600" dirty="0"/>
              <a:t>( hjemmepleje, sygepleje, trænende terapeut, plejepersonale ) ansvaret for at opdatere, genbruge og vedligeholde oplysninger.  Dvs. tilstande, generelle oplysninger, handlingsanvisninger, indsatsmål.</a:t>
            </a:r>
          </a:p>
          <a:p>
            <a:endParaRPr lang="da-DK" sz="1600" dirty="0"/>
          </a:p>
          <a:p>
            <a:pPr marL="285750" indent="-285750">
              <a:buFont typeface="Arial" panose="020B0604020202020204" pitchFamily="34" charset="0"/>
              <a:buChar char="•"/>
            </a:pPr>
            <a:r>
              <a:rPr lang="da-DK" sz="1600" dirty="0" smtClean="0"/>
              <a:t>Kalenderplanlægning ( nyt i Nexus ikke dækket af FSlll )</a:t>
            </a:r>
          </a:p>
          <a:p>
            <a:pPr marL="285750" indent="-285750">
              <a:buFont typeface="Arial" panose="020B0604020202020204" pitchFamily="34" charset="0"/>
              <a:buChar char="•"/>
            </a:pPr>
            <a:r>
              <a:rPr lang="da-DK" sz="1600" dirty="0" smtClean="0"/>
              <a:t>Faglig planlægning</a:t>
            </a:r>
          </a:p>
          <a:p>
            <a:r>
              <a:rPr lang="da-DK" sz="1600" dirty="0"/>
              <a:t> </a:t>
            </a:r>
            <a:r>
              <a:rPr lang="da-DK" sz="1600" dirty="0" smtClean="0"/>
              <a:t>     - handlingsanvisning</a:t>
            </a:r>
          </a:p>
          <a:p>
            <a:r>
              <a:rPr lang="da-DK" sz="1600" dirty="0"/>
              <a:t> </a:t>
            </a:r>
            <a:r>
              <a:rPr lang="da-DK" sz="1600" dirty="0" smtClean="0"/>
              <a:t>     - Indsatsmål</a:t>
            </a:r>
          </a:p>
          <a:p>
            <a:r>
              <a:rPr lang="da-DK" sz="1600" dirty="0"/>
              <a:t> </a:t>
            </a:r>
            <a:r>
              <a:rPr lang="da-DK" sz="1600" dirty="0" smtClean="0"/>
              <a:t>     - Planlægning af opfølgning på indsatsen / indsatsmål / opdatering af tilstande</a:t>
            </a:r>
          </a:p>
          <a:p>
            <a:endParaRPr lang="da-DK" dirty="0" smtClean="0"/>
          </a:p>
          <a:p>
            <a:endParaRPr lang="da-DK" dirty="0"/>
          </a:p>
        </p:txBody>
      </p:sp>
    </p:spTree>
    <p:extLst>
      <p:ext uri="{BB962C8B-B14F-4D97-AF65-F5344CB8AC3E}">
        <p14:creationId xmlns:p14="http://schemas.microsoft.com/office/powerpoint/2010/main" val="763812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298383" y="1790299"/>
            <a:ext cx="8191099" cy="3139321"/>
          </a:xfrm>
          <a:prstGeom prst="rect">
            <a:avLst/>
          </a:prstGeom>
          <a:noFill/>
        </p:spPr>
        <p:txBody>
          <a:bodyPr wrap="square" rtlCol="0">
            <a:spAutoFit/>
          </a:bodyPr>
          <a:lstStyle/>
          <a:p>
            <a:r>
              <a:rPr lang="da-DK" b="1" dirty="0" smtClean="0"/>
              <a:t>Handlingsanvisning:</a:t>
            </a:r>
          </a:p>
          <a:p>
            <a:r>
              <a:rPr lang="da-DK" dirty="0" smtClean="0"/>
              <a:t>Udfører skal sikre at der laves handlingsanvisning . Altså en beskrivelse af hvilken handling der udføres med udgangspunkt i tilstande- forventet tilstand og indsats </a:t>
            </a:r>
          </a:p>
          <a:p>
            <a:r>
              <a:rPr lang="da-DK" dirty="0" smtClean="0"/>
              <a:t>( f.eks. døgnrytmeplan,  sårplejeplan, træningsplan mm. )</a:t>
            </a:r>
          </a:p>
          <a:p>
            <a:endParaRPr lang="da-DK" dirty="0"/>
          </a:p>
          <a:p>
            <a:r>
              <a:rPr lang="da-DK" b="1" dirty="0" smtClean="0"/>
              <a:t>Indsatsmål:</a:t>
            </a:r>
          </a:p>
          <a:p>
            <a:r>
              <a:rPr lang="da-DK" dirty="0" smtClean="0"/>
              <a:t>Der skal opsættes mål/delmål for de indsatser der leveres. Dette skal give mulighed for at kunne følge op på indsatsen og vurdere om indsatsen virker til at nå den forventede tilstand. </a:t>
            </a:r>
          </a:p>
          <a:p>
            <a:r>
              <a:rPr lang="da-DK" dirty="0" smtClean="0"/>
              <a:t>Disse mål tager bl.a. afsæt i borger egne mål og ønsker som er beskrevet under tilstandsvurderingen</a:t>
            </a:r>
            <a:endParaRPr lang="da-DK" dirty="0"/>
          </a:p>
        </p:txBody>
      </p:sp>
    </p:spTree>
    <p:extLst>
      <p:ext uri="{BB962C8B-B14F-4D97-AF65-F5344CB8AC3E}">
        <p14:creationId xmlns:p14="http://schemas.microsoft.com/office/powerpoint/2010/main" val="979807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327259" y="1838425"/>
            <a:ext cx="8441356" cy="3139321"/>
          </a:xfrm>
          <a:prstGeom prst="rect">
            <a:avLst/>
          </a:prstGeom>
          <a:noFill/>
        </p:spPr>
        <p:txBody>
          <a:bodyPr wrap="square" rtlCol="0">
            <a:spAutoFit/>
          </a:bodyPr>
          <a:lstStyle/>
          <a:p>
            <a:r>
              <a:rPr lang="da-DK" b="1" dirty="0" smtClean="0">
                <a:solidFill>
                  <a:schemeClr val="accent2">
                    <a:lumMod val="75000"/>
                  </a:schemeClr>
                </a:solidFill>
              </a:rPr>
              <a:t>5. Udførelse/levering</a:t>
            </a:r>
          </a:p>
          <a:p>
            <a:r>
              <a:rPr lang="da-DK" dirty="0" smtClean="0"/>
              <a:t>Formål:</a:t>
            </a:r>
          </a:p>
          <a:p>
            <a:r>
              <a:rPr lang="da-DK" dirty="0" smtClean="0"/>
              <a:t>Levering af indsatsen i henhold til det bevilgede og planlagte. Dvs. den visiterede indsats udføres i praksis og dokumenteres.</a:t>
            </a:r>
          </a:p>
          <a:p>
            <a:endParaRPr lang="da-DK" dirty="0"/>
          </a:p>
          <a:p>
            <a:pPr marL="285750" indent="-285750">
              <a:buFont typeface="Arial" panose="020B0604020202020204" pitchFamily="34" charset="0"/>
              <a:buChar char="•"/>
            </a:pPr>
            <a:r>
              <a:rPr lang="da-DK" dirty="0" smtClean="0"/>
              <a:t>Indsats leveres</a:t>
            </a:r>
          </a:p>
          <a:p>
            <a:pPr marL="285750" indent="-285750">
              <a:buFont typeface="Arial" panose="020B0604020202020204" pitchFamily="34" charset="0"/>
              <a:buChar char="•"/>
            </a:pPr>
            <a:r>
              <a:rPr lang="da-DK" dirty="0" smtClean="0"/>
              <a:t>Opdatering af tilstand , faglig </a:t>
            </a:r>
            <a:r>
              <a:rPr lang="da-DK" dirty="0"/>
              <a:t>notat, </a:t>
            </a:r>
            <a:r>
              <a:rPr lang="da-DK" dirty="0" smtClean="0"/>
              <a:t>handlingsanvisning. </a:t>
            </a:r>
          </a:p>
          <a:p>
            <a:pPr marL="285750" indent="-285750">
              <a:buFont typeface="Arial" panose="020B0604020202020204" pitchFamily="34" charset="0"/>
              <a:buChar char="•"/>
            </a:pPr>
            <a:r>
              <a:rPr lang="da-DK" dirty="0" smtClean="0"/>
              <a:t>Hvis den leverede indsats afviger fra den planlagte dokumenteres dette.</a:t>
            </a:r>
          </a:p>
          <a:p>
            <a:pPr marL="285750" indent="-285750">
              <a:buFont typeface="Arial" panose="020B0604020202020204" pitchFamily="34" charset="0"/>
              <a:buChar char="•"/>
            </a:pPr>
            <a:r>
              <a:rPr lang="da-DK" dirty="0"/>
              <a:t>R</a:t>
            </a:r>
            <a:r>
              <a:rPr lang="da-DK" dirty="0" smtClean="0"/>
              <a:t>esultat af målinger og observationer skal medføre overvejelser og vurdering for behov for opfølgning/opdatering af tilstande, handlingsanvisninger indsatsmål.</a:t>
            </a:r>
          </a:p>
          <a:p>
            <a:endParaRPr lang="da-DK" dirty="0" smtClean="0"/>
          </a:p>
        </p:txBody>
      </p:sp>
    </p:spTree>
    <p:extLst>
      <p:ext uri="{BB962C8B-B14F-4D97-AF65-F5344CB8AC3E}">
        <p14:creationId xmlns:p14="http://schemas.microsoft.com/office/powerpoint/2010/main" val="1401755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317633" y="1751798"/>
            <a:ext cx="8210349" cy="1846659"/>
          </a:xfrm>
          <a:prstGeom prst="rect">
            <a:avLst/>
          </a:prstGeom>
          <a:noFill/>
        </p:spPr>
        <p:txBody>
          <a:bodyPr wrap="square" rtlCol="0">
            <a:spAutoFit/>
          </a:bodyPr>
          <a:lstStyle/>
          <a:p>
            <a:pPr algn="ctr"/>
            <a:r>
              <a:rPr lang="da-DK" sz="2400" b="1" dirty="0" smtClean="0"/>
              <a:t>Formål med dagen</a:t>
            </a:r>
          </a:p>
          <a:p>
            <a:pPr algn="ctr"/>
            <a:endParaRPr lang="da-DK" dirty="0"/>
          </a:p>
          <a:p>
            <a:pPr marL="285750" indent="-285750">
              <a:buFontTx/>
              <a:buChar char="-"/>
            </a:pPr>
            <a:r>
              <a:rPr lang="da-DK" dirty="0" smtClean="0"/>
              <a:t>Kendskab til Fælles Sprog III</a:t>
            </a:r>
          </a:p>
          <a:p>
            <a:pPr marL="285750" indent="-285750">
              <a:buFontTx/>
              <a:buChar char="-"/>
            </a:pPr>
            <a:r>
              <a:rPr lang="da-DK" dirty="0" smtClean="0"/>
              <a:t>Forståelse for hvorfor vi skal have Fælles Sprog lII</a:t>
            </a:r>
          </a:p>
          <a:p>
            <a:pPr marL="285750" indent="-285750">
              <a:buFontTx/>
              <a:buChar char="-"/>
            </a:pPr>
            <a:r>
              <a:rPr lang="da-DK" dirty="0" smtClean="0"/>
              <a:t>Forståelse af begreberne i Fælles Sprog III procesmodel</a:t>
            </a:r>
          </a:p>
          <a:p>
            <a:pPr marL="285750" indent="-285750">
              <a:buFontTx/>
              <a:buChar char="-"/>
            </a:pPr>
            <a:r>
              <a:rPr lang="da-DK" dirty="0" smtClean="0"/>
              <a:t>At kunne anvende begreberne i praksis ( case )</a:t>
            </a:r>
            <a:endParaRPr lang="da-DK" dirty="0"/>
          </a:p>
        </p:txBody>
      </p:sp>
    </p:spTree>
    <p:extLst>
      <p:ext uri="{BB962C8B-B14F-4D97-AF65-F5344CB8AC3E}">
        <p14:creationId xmlns:p14="http://schemas.microsoft.com/office/powerpoint/2010/main" val="1620922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411511" y="1940035"/>
            <a:ext cx="8347477" cy="2585323"/>
          </a:xfrm>
          <a:prstGeom prst="rect">
            <a:avLst/>
          </a:prstGeom>
          <a:noFill/>
        </p:spPr>
        <p:txBody>
          <a:bodyPr wrap="square" rtlCol="0">
            <a:spAutoFit/>
          </a:bodyPr>
          <a:lstStyle/>
          <a:p>
            <a:r>
              <a:rPr lang="da-DK" b="1" dirty="0" smtClean="0"/>
              <a:t>Observationer:</a:t>
            </a:r>
          </a:p>
          <a:p>
            <a:r>
              <a:rPr lang="da-DK" dirty="0" smtClean="0"/>
              <a:t>Dokumentation af ændringer i borgers situation og afvigelser af det planlagte.</a:t>
            </a:r>
          </a:p>
          <a:p>
            <a:endParaRPr lang="da-DK" b="1" dirty="0"/>
          </a:p>
          <a:p>
            <a:r>
              <a:rPr lang="da-DK" dirty="0" smtClean="0"/>
              <a:t>Ved observationer tages stilling til :</a:t>
            </a:r>
          </a:p>
          <a:p>
            <a:pPr marL="285750" indent="-285750">
              <a:buFontTx/>
              <a:buChar char="-"/>
            </a:pPr>
            <a:r>
              <a:rPr lang="da-DK" dirty="0" smtClean="0"/>
              <a:t>Giver anledning til at der skal oprettes en tilstand</a:t>
            </a:r>
          </a:p>
          <a:p>
            <a:pPr marL="285750" indent="-285750">
              <a:buFontTx/>
              <a:buChar char="-"/>
            </a:pPr>
            <a:r>
              <a:rPr lang="da-DK" dirty="0" smtClean="0"/>
              <a:t>Skal der yderligere udredes eller kan den afsluttes</a:t>
            </a:r>
          </a:p>
          <a:p>
            <a:endParaRPr lang="da-DK" dirty="0"/>
          </a:p>
          <a:p>
            <a:r>
              <a:rPr lang="da-DK" dirty="0" smtClean="0"/>
              <a:t>Observationer relateres/kobles sammen med aktuelle tilstande. Hvis observationer ikke er relateret skal der tages stilling til om de skal relateres eller kan afsluttes.</a:t>
            </a:r>
            <a:endParaRPr lang="da-DK" dirty="0"/>
          </a:p>
        </p:txBody>
      </p:sp>
    </p:spTree>
    <p:extLst>
      <p:ext uri="{BB962C8B-B14F-4D97-AF65-F5344CB8AC3E}">
        <p14:creationId xmlns:p14="http://schemas.microsoft.com/office/powerpoint/2010/main" val="1751907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12" y="409075"/>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250257" y="1848051"/>
            <a:ext cx="7902341" cy="4247317"/>
          </a:xfrm>
          <a:prstGeom prst="rect">
            <a:avLst/>
          </a:prstGeom>
          <a:noFill/>
        </p:spPr>
        <p:txBody>
          <a:bodyPr wrap="square" rtlCol="0">
            <a:spAutoFit/>
          </a:bodyPr>
          <a:lstStyle/>
          <a:p>
            <a:r>
              <a:rPr lang="da-DK" b="1" dirty="0" smtClean="0">
                <a:solidFill>
                  <a:schemeClr val="accent3">
                    <a:lumMod val="75000"/>
                  </a:schemeClr>
                </a:solidFill>
              </a:rPr>
              <a:t>6. Opf</a:t>
            </a:r>
            <a:r>
              <a:rPr lang="da-DK" b="1" dirty="0" smtClean="0">
                <a:solidFill>
                  <a:schemeClr val="accent2">
                    <a:lumMod val="75000"/>
                  </a:schemeClr>
                </a:solidFill>
              </a:rPr>
              <a:t>ølgning</a:t>
            </a:r>
          </a:p>
          <a:p>
            <a:r>
              <a:rPr lang="da-DK" dirty="0" smtClean="0"/>
              <a:t>Formål:</a:t>
            </a:r>
          </a:p>
          <a:p>
            <a:r>
              <a:rPr lang="da-DK" dirty="0" smtClean="0"/>
              <a:t>Vurdere et resultat og/eller borgers tilstand og tage stilling til eventuel opfølgning</a:t>
            </a:r>
          </a:p>
          <a:p>
            <a:endParaRPr lang="da-DK" dirty="0"/>
          </a:p>
          <a:p>
            <a:r>
              <a:rPr lang="da-DK" dirty="0" smtClean="0"/>
              <a:t>Myndigheds opfølgning  : </a:t>
            </a:r>
          </a:p>
          <a:p>
            <a:r>
              <a:rPr lang="da-DK" dirty="0" smtClean="0"/>
              <a:t>fastsætter dato for opfølgning på de udredte tilstande, forventede tilstande og indsatser</a:t>
            </a:r>
          </a:p>
          <a:p>
            <a:endParaRPr lang="da-DK" dirty="0"/>
          </a:p>
          <a:p>
            <a:r>
              <a:rPr lang="da-DK" dirty="0" smtClean="0"/>
              <a:t>Udfører opfølgning :</a:t>
            </a:r>
          </a:p>
          <a:p>
            <a:r>
              <a:rPr lang="da-DK" dirty="0" smtClean="0"/>
              <a:t>løbende stillingtagen til om den plan der er lagt følges og om der er behov for ændring i tilstande, handlingsanvisning, indsatsmål</a:t>
            </a:r>
          </a:p>
          <a:p>
            <a:endParaRPr lang="da-DK" dirty="0"/>
          </a:p>
          <a:p>
            <a:endParaRPr lang="da-DK" dirty="0" smtClean="0"/>
          </a:p>
          <a:p>
            <a:endParaRPr lang="da-DK" dirty="0"/>
          </a:p>
          <a:p>
            <a:endParaRPr lang="da-DK" dirty="0"/>
          </a:p>
        </p:txBody>
      </p:sp>
    </p:spTree>
    <p:extLst>
      <p:ext uri="{BB962C8B-B14F-4D97-AF65-F5344CB8AC3E}">
        <p14:creationId xmlns:p14="http://schemas.microsoft.com/office/powerpoint/2010/main" val="661793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4244409905"/>
              </p:ext>
            </p:extLst>
          </p:nvPr>
        </p:nvGraphicFramePr>
        <p:xfrm>
          <a:off x="500514" y="1116531"/>
          <a:ext cx="8268101" cy="4047423"/>
        </p:xfrm>
        <a:graphic>
          <a:graphicData uri="http://schemas.openxmlformats.org/drawingml/2006/table">
            <a:tbl>
              <a:tblPr/>
              <a:tblGrid>
                <a:gridCol w="2069431"/>
                <a:gridCol w="1617044"/>
                <a:gridCol w="2348565"/>
                <a:gridCol w="2233061"/>
              </a:tblGrid>
              <a:tr h="394635">
                <a:tc>
                  <a:txBody>
                    <a:bodyPr/>
                    <a:lstStyle/>
                    <a:p>
                      <a:r>
                        <a:rPr lang="da-DK" dirty="0" smtClean="0"/>
                        <a:t>Handlings-</a:t>
                      </a:r>
                    </a:p>
                    <a:p>
                      <a:r>
                        <a:rPr lang="da-DK" dirty="0" smtClean="0"/>
                        <a:t>anvisning</a:t>
                      </a:r>
                      <a:endParaRPr lang="da-DK"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Indsatsmål</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Observationer/</a:t>
                      </a:r>
                    </a:p>
                    <a:p>
                      <a:r>
                        <a:rPr lang="da-DK" dirty="0" smtClean="0"/>
                        <a:t>målinger</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Opfølgning</a:t>
                      </a:r>
                      <a:endParaRPr lang="da-DK"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407343">
                <a:tc>
                  <a:txBody>
                    <a:bodyPr/>
                    <a:lstStyle/>
                    <a:p>
                      <a:r>
                        <a:rPr lang="da-DK" dirty="0" smtClean="0"/>
                        <a:t>D1:</a:t>
                      </a:r>
                    </a:p>
                    <a:p>
                      <a:r>
                        <a:rPr lang="da-DK" dirty="0" smtClean="0"/>
                        <a:t>Borger hjælpes ud af seng ved at..</a:t>
                      </a:r>
                    </a:p>
                    <a:p>
                      <a:r>
                        <a:rPr lang="da-DK" dirty="0" smtClean="0"/>
                        <a:t>På badeværelse</a:t>
                      </a:r>
                      <a:r>
                        <a:rPr lang="da-DK" baseline="0" dirty="0" smtClean="0"/>
                        <a:t> gøres klar så borger selv kan….</a:t>
                      </a:r>
                    </a:p>
                    <a:p>
                      <a:endParaRPr lang="da-DK" baseline="0" dirty="0" smtClean="0"/>
                    </a:p>
                    <a:p>
                      <a:r>
                        <a:rPr lang="da-DK" baseline="0" dirty="0" smtClean="0"/>
                        <a:t>A1:</a:t>
                      </a:r>
                    </a:p>
                    <a:p>
                      <a:r>
                        <a:rPr lang="da-DK" baseline="0" dirty="0" smtClean="0"/>
                        <a:t>Borger hjælpes til badestol og tandbørste gøres klar så borger selv…</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da-DK" dirty="0" smtClean="0"/>
                    </a:p>
                    <a:p>
                      <a:r>
                        <a:rPr lang="da-DK" dirty="0" smtClean="0"/>
                        <a:t>At borger</a:t>
                      </a:r>
                      <a:r>
                        <a:rPr lang="da-DK" baseline="0" dirty="0" smtClean="0"/>
                        <a:t> indenfor 2 uger selv kan…</a:t>
                      </a:r>
                    </a:p>
                    <a:p>
                      <a:endParaRPr lang="da-DK" baseline="0" dirty="0" smtClean="0"/>
                    </a:p>
                    <a:p>
                      <a:endParaRPr lang="da-DK" baseline="0" dirty="0" smtClean="0"/>
                    </a:p>
                    <a:p>
                      <a:endParaRPr lang="da-DK" baseline="0" dirty="0" smtClean="0"/>
                    </a:p>
                    <a:p>
                      <a:endParaRPr lang="da-DK" baseline="0" dirty="0" smtClean="0"/>
                    </a:p>
                    <a:p>
                      <a:r>
                        <a:rPr lang="da-DK" baseline="0" dirty="0" smtClean="0"/>
                        <a:t>At borger selv kan varetage aftenhyg. om </a:t>
                      </a:r>
                    </a:p>
                    <a:p>
                      <a:r>
                        <a:rPr lang="da-DK" baseline="0" dirty="0" smtClean="0"/>
                        <a:t>2 uger…</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Løbende</a:t>
                      </a:r>
                      <a:r>
                        <a:rPr lang="da-DK" baseline="0" dirty="0" smtClean="0"/>
                        <a:t> observation og evt. målinger der har med den enkelte handling at gøre</a:t>
                      </a:r>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Der følges op på delmål d. 15-03</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sp>
        <p:nvSpPr>
          <p:cNvPr id="4" name="Tekstboks 3"/>
          <p:cNvSpPr txBox="1"/>
          <p:nvPr/>
        </p:nvSpPr>
        <p:spPr>
          <a:xfrm>
            <a:off x="500514" y="694805"/>
            <a:ext cx="6112042" cy="369332"/>
          </a:xfrm>
          <a:prstGeom prst="rect">
            <a:avLst/>
          </a:prstGeom>
          <a:noFill/>
        </p:spPr>
        <p:txBody>
          <a:bodyPr wrap="square" rtlCol="0">
            <a:spAutoFit/>
          </a:bodyPr>
          <a:lstStyle/>
          <a:p>
            <a:r>
              <a:rPr lang="da-DK" dirty="0" smtClean="0"/>
              <a:t>Udfører  Hjemmepleje/plejecenter</a:t>
            </a:r>
            <a:endParaRPr lang="da-DK" dirty="0"/>
          </a:p>
        </p:txBody>
      </p:sp>
    </p:spTree>
    <p:extLst>
      <p:ext uri="{BB962C8B-B14F-4D97-AF65-F5344CB8AC3E}">
        <p14:creationId xmlns:p14="http://schemas.microsoft.com/office/powerpoint/2010/main" val="1255250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3321239075"/>
              </p:ext>
            </p:extLst>
          </p:nvPr>
        </p:nvGraphicFramePr>
        <p:xfrm>
          <a:off x="500514" y="1106906"/>
          <a:ext cx="8268101" cy="4057049"/>
        </p:xfrm>
        <a:graphic>
          <a:graphicData uri="http://schemas.openxmlformats.org/drawingml/2006/table">
            <a:tbl>
              <a:tblPr/>
              <a:tblGrid>
                <a:gridCol w="2069431"/>
                <a:gridCol w="1617044"/>
                <a:gridCol w="2348565"/>
                <a:gridCol w="2233061"/>
              </a:tblGrid>
              <a:tr h="649706">
                <a:tc>
                  <a:txBody>
                    <a:bodyPr/>
                    <a:lstStyle/>
                    <a:p>
                      <a:r>
                        <a:rPr lang="da-DK" dirty="0" smtClean="0"/>
                        <a:t>Handlings-</a:t>
                      </a:r>
                    </a:p>
                    <a:p>
                      <a:r>
                        <a:rPr lang="da-DK" dirty="0" smtClean="0"/>
                        <a:t>anvisning</a:t>
                      </a:r>
                      <a:endParaRPr lang="da-DK"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Indsatsmål</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Observationer/</a:t>
                      </a:r>
                    </a:p>
                    <a:p>
                      <a:r>
                        <a:rPr lang="da-DK" dirty="0" smtClean="0"/>
                        <a:t>målinger</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Opfølgning</a:t>
                      </a:r>
                      <a:endParaRPr lang="da-DK"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407343">
                <a:tc>
                  <a:txBody>
                    <a:bodyPr/>
                    <a:lstStyle/>
                    <a:p>
                      <a:r>
                        <a:rPr lang="da-DK" dirty="0" smtClean="0"/>
                        <a:t>Sårpleje:</a:t>
                      </a:r>
                    </a:p>
                    <a:p>
                      <a:endParaRPr lang="da-DK" dirty="0" smtClean="0"/>
                    </a:p>
                    <a:p>
                      <a:r>
                        <a:rPr lang="da-DK" dirty="0" smtClean="0"/>
                        <a:t>Såret</a:t>
                      </a:r>
                      <a:r>
                        <a:rPr lang="da-DK" baseline="0" dirty="0" smtClean="0"/>
                        <a:t> skal skiftet hver 2 dag. </a:t>
                      </a:r>
                    </a:p>
                    <a:p>
                      <a:r>
                        <a:rPr lang="da-DK" baseline="0" dirty="0" smtClean="0"/>
                        <a:t>Såret skiftet med ……..</a:t>
                      </a:r>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At der om 1 uge ses mindre rødme i kanten.</a:t>
                      </a:r>
                      <a:r>
                        <a:rPr lang="da-DK" baseline="0" dirty="0" smtClean="0"/>
                        <a:t> At såret……</a:t>
                      </a:r>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Løbende</a:t>
                      </a:r>
                      <a:r>
                        <a:rPr lang="da-DK" baseline="0" dirty="0" smtClean="0"/>
                        <a:t> observation og evt. målinger der har med den enkelte handling at gøre</a:t>
                      </a:r>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Der følges op på delmål d. 15-03</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sp>
        <p:nvSpPr>
          <p:cNvPr id="3" name="Tekstboks 2"/>
          <p:cNvSpPr txBox="1"/>
          <p:nvPr/>
        </p:nvSpPr>
        <p:spPr>
          <a:xfrm>
            <a:off x="577516" y="741145"/>
            <a:ext cx="5447899" cy="365761"/>
          </a:xfrm>
          <a:prstGeom prst="rect">
            <a:avLst/>
          </a:prstGeom>
          <a:noFill/>
        </p:spPr>
        <p:txBody>
          <a:bodyPr wrap="square" rtlCol="0">
            <a:spAutoFit/>
          </a:bodyPr>
          <a:lstStyle/>
          <a:p>
            <a:r>
              <a:rPr lang="da-DK" dirty="0" smtClean="0"/>
              <a:t>Leverandør – sygepleje og SSA</a:t>
            </a:r>
            <a:endParaRPr lang="da-DK" dirty="0"/>
          </a:p>
        </p:txBody>
      </p:sp>
    </p:spTree>
    <p:extLst>
      <p:ext uri="{BB962C8B-B14F-4D97-AF65-F5344CB8AC3E}">
        <p14:creationId xmlns:p14="http://schemas.microsoft.com/office/powerpoint/2010/main" val="1206559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310334550"/>
              </p:ext>
            </p:extLst>
          </p:nvPr>
        </p:nvGraphicFramePr>
        <p:xfrm>
          <a:off x="500514" y="1116531"/>
          <a:ext cx="8268101" cy="4047423"/>
        </p:xfrm>
        <a:graphic>
          <a:graphicData uri="http://schemas.openxmlformats.org/drawingml/2006/table">
            <a:tbl>
              <a:tblPr/>
              <a:tblGrid>
                <a:gridCol w="2069431"/>
                <a:gridCol w="1617044"/>
                <a:gridCol w="2348565"/>
                <a:gridCol w="2233061"/>
              </a:tblGrid>
              <a:tr h="394635">
                <a:tc>
                  <a:txBody>
                    <a:bodyPr/>
                    <a:lstStyle/>
                    <a:p>
                      <a:r>
                        <a:rPr lang="da-DK" dirty="0" smtClean="0"/>
                        <a:t>Handlings-</a:t>
                      </a:r>
                    </a:p>
                    <a:p>
                      <a:r>
                        <a:rPr lang="da-DK" dirty="0" smtClean="0"/>
                        <a:t>anvisning</a:t>
                      </a:r>
                      <a:endParaRPr lang="da-DK"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Indsatsmål</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Observationer/</a:t>
                      </a:r>
                    </a:p>
                    <a:p>
                      <a:r>
                        <a:rPr lang="da-DK" dirty="0" smtClean="0"/>
                        <a:t>målinger</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da-DK" dirty="0" smtClean="0"/>
                        <a:t>Opfølgning</a:t>
                      </a:r>
                      <a:endParaRPr lang="da-DK"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3407343">
                <a:tc>
                  <a:txBody>
                    <a:bodyPr/>
                    <a:lstStyle/>
                    <a:p>
                      <a:r>
                        <a:rPr lang="da-DK" dirty="0" smtClean="0"/>
                        <a:t>Hjemmetræning</a:t>
                      </a:r>
                    </a:p>
                    <a:p>
                      <a:r>
                        <a:rPr lang="da-DK" dirty="0" smtClean="0"/>
                        <a:t>Der</a:t>
                      </a:r>
                      <a:r>
                        <a:rPr lang="da-DK" baseline="0" dirty="0" smtClean="0"/>
                        <a:t> planlægges træningsprogram……..</a:t>
                      </a:r>
                    </a:p>
                    <a:p>
                      <a:endParaRPr lang="da-DK" baseline="0" dirty="0" smtClean="0"/>
                    </a:p>
                    <a:p>
                      <a:endParaRPr lang="da-DK" baseline="0" dirty="0" smtClean="0"/>
                    </a:p>
                    <a:p>
                      <a:r>
                        <a:rPr lang="da-DK" baseline="0" dirty="0" smtClean="0"/>
                        <a:t>Holdtræning</a:t>
                      </a:r>
                    </a:p>
                    <a:p>
                      <a:r>
                        <a:rPr lang="da-DK" baseline="0" dirty="0" smtClean="0"/>
                        <a:t>Hoftehold…..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Løbende</a:t>
                      </a:r>
                      <a:r>
                        <a:rPr lang="da-DK" baseline="0" dirty="0" smtClean="0"/>
                        <a:t> observation og evt. målinger der har med den enkelte handling at gøre</a:t>
                      </a:r>
                      <a:endParaRPr lang="da-DK"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a-DK" dirty="0" smtClean="0"/>
                        <a:t>Der følges op på delmål d. 15-03</a:t>
                      </a:r>
                      <a:endParaRPr lang="da-DK"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sp>
        <p:nvSpPr>
          <p:cNvPr id="3" name="Tekstboks 2"/>
          <p:cNvSpPr txBox="1"/>
          <p:nvPr/>
        </p:nvSpPr>
        <p:spPr>
          <a:xfrm>
            <a:off x="500514" y="702644"/>
            <a:ext cx="5457524" cy="369332"/>
          </a:xfrm>
          <a:prstGeom prst="rect">
            <a:avLst/>
          </a:prstGeom>
          <a:noFill/>
        </p:spPr>
        <p:txBody>
          <a:bodyPr wrap="square" rtlCol="0">
            <a:spAutoFit/>
          </a:bodyPr>
          <a:lstStyle/>
          <a:p>
            <a:r>
              <a:rPr lang="da-DK" dirty="0" smtClean="0"/>
              <a:t>Udfører – trænende terapeut</a:t>
            </a:r>
            <a:endParaRPr lang="da-DK" dirty="0"/>
          </a:p>
        </p:txBody>
      </p:sp>
    </p:spTree>
    <p:extLst>
      <p:ext uri="{BB962C8B-B14F-4D97-AF65-F5344CB8AC3E}">
        <p14:creationId xmlns:p14="http://schemas.microsoft.com/office/powerpoint/2010/main" val="1206559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221381" y="1578543"/>
            <a:ext cx="8547234" cy="3170099"/>
          </a:xfrm>
          <a:prstGeom prst="rect">
            <a:avLst/>
          </a:prstGeom>
          <a:noFill/>
        </p:spPr>
        <p:txBody>
          <a:bodyPr wrap="square" rtlCol="0">
            <a:spAutoFit/>
          </a:bodyPr>
          <a:lstStyle/>
          <a:p>
            <a:pPr algn="ctr"/>
            <a:r>
              <a:rPr lang="da-DK" sz="2000" b="1" dirty="0" smtClean="0"/>
              <a:t>Case</a:t>
            </a:r>
          </a:p>
          <a:p>
            <a:r>
              <a:rPr lang="da-DK" dirty="0" smtClean="0"/>
              <a:t>Åse har været indlagt  og har fået fjernet det ene bryst pga. brystkræft</a:t>
            </a:r>
          </a:p>
          <a:p>
            <a:r>
              <a:rPr lang="da-DK" dirty="0" smtClean="0"/>
              <a:t>Åse har haft slidgigt  i ryggen i mange år og har pga. dette store problemer med at gå rundt ved egen hjælp.</a:t>
            </a:r>
          </a:p>
          <a:p>
            <a:endParaRPr lang="da-DK" dirty="0"/>
          </a:p>
          <a:p>
            <a:r>
              <a:rPr lang="da-DK" dirty="0" smtClean="0"/>
              <a:t>Operationen er gået planmæssigt. Der er et mindre sår ved cicatrisen. Der er behov for sårskift hver 2. dag. Stingene skal fjernes om 7 dage.</a:t>
            </a:r>
          </a:p>
          <a:p>
            <a:endParaRPr lang="da-DK" dirty="0"/>
          </a:p>
          <a:p>
            <a:r>
              <a:rPr lang="da-DK" dirty="0" smtClean="0"/>
              <a:t>Åse er svækket efter operationen og har ved udskrivelse behov for hjælp til bad og praktisk hjælp. Borger giver udtryk for at hun er ked af ikke selv at kunne gå til købmanden mere.</a:t>
            </a:r>
            <a:endParaRPr lang="da-DK" dirty="0"/>
          </a:p>
        </p:txBody>
      </p:sp>
    </p:spTree>
    <p:extLst>
      <p:ext uri="{BB962C8B-B14F-4D97-AF65-F5344CB8AC3E}">
        <p14:creationId xmlns:p14="http://schemas.microsoft.com/office/powerpoint/2010/main" val="2679274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952901" y="1280160"/>
            <a:ext cx="7786838" cy="4308872"/>
          </a:xfrm>
          <a:prstGeom prst="rect">
            <a:avLst/>
          </a:prstGeom>
          <a:noFill/>
        </p:spPr>
        <p:txBody>
          <a:bodyPr wrap="square" rtlCol="0">
            <a:spAutoFit/>
          </a:bodyPr>
          <a:lstStyle/>
          <a:p>
            <a:pPr algn="ctr"/>
            <a:r>
              <a:rPr lang="da-DK" sz="2800" b="1" dirty="0" smtClean="0"/>
              <a:t>Hvad er Fælles Sprog og hvorfor Fælles Sprog III</a:t>
            </a:r>
          </a:p>
          <a:p>
            <a:pPr algn="ctr"/>
            <a:endParaRPr lang="da-DK" sz="1400" b="1" dirty="0"/>
          </a:p>
          <a:p>
            <a:r>
              <a:rPr lang="da-DK" sz="1400" b="1" dirty="0" smtClean="0">
                <a:latin typeface="Verdana" panose="020B0604030504040204" pitchFamily="34" charset="0"/>
                <a:ea typeface="Verdana" panose="020B0604030504040204" pitchFamily="34" charset="0"/>
                <a:cs typeface="Verdana" panose="020B0604030504040204" pitchFamily="34" charset="0"/>
              </a:rPr>
              <a:t>Fælles Sprog III en fælleskommunal metode/standard for dokumentation. Metoden er udarbejdet af KL (Kommunernes Landsforening). </a:t>
            </a:r>
          </a:p>
          <a:p>
            <a:r>
              <a:rPr lang="da-DK" sz="1400" b="1" dirty="0" smtClean="0">
                <a:latin typeface="Verdana" panose="020B0604030504040204" pitchFamily="34" charset="0"/>
                <a:ea typeface="Verdana" panose="020B0604030504040204" pitchFamily="34" charset="0"/>
                <a:cs typeface="Verdana" panose="020B0604030504040204" pitchFamily="34" charset="0"/>
              </a:rPr>
              <a:t>Fælles Sprog III bruges til at beskrive borgeren ud fra fælles begreber. </a:t>
            </a:r>
          </a:p>
          <a:p>
            <a:endParaRPr lang="da-DK" sz="1400" b="1" dirty="0" smtClean="0">
              <a:latin typeface="Verdana" panose="020B0604030504040204" pitchFamily="34" charset="0"/>
              <a:ea typeface="Verdana" panose="020B0604030504040204" pitchFamily="34" charset="0"/>
              <a:cs typeface="Verdana" panose="020B0604030504040204" pitchFamily="34" charset="0"/>
            </a:endParaRPr>
          </a:p>
          <a:p>
            <a:r>
              <a:rPr lang="da-DK" sz="1400" b="1" dirty="0" smtClean="0">
                <a:latin typeface="Verdana" panose="020B0604030504040204" pitchFamily="34" charset="0"/>
                <a:ea typeface="Verdana" panose="020B0604030504040204" pitchFamily="34" charset="0"/>
                <a:cs typeface="Verdana" panose="020B0604030504040204" pitchFamily="34" charset="0"/>
              </a:rPr>
              <a:t>Det er et krav fra KL om at alle kommuner fra udgangen af 2. kvartal 2018 har implementeret Fælles Sprog III i deres omsorgssystem. </a:t>
            </a:r>
            <a:endParaRPr lang="da-DK" sz="1200" b="1" dirty="0" smtClean="0">
              <a:latin typeface="Verdana" panose="020B0604030504040204" pitchFamily="34" charset="0"/>
              <a:ea typeface="Verdana" panose="020B0604030504040204" pitchFamily="34" charset="0"/>
              <a:cs typeface="Verdana" panose="020B0604030504040204" pitchFamily="34" charset="0"/>
            </a:endParaRPr>
          </a:p>
          <a:p>
            <a:endParaRPr lang="da-DK" sz="1200" b="1" dirty="0">
              <a:latin typeface="Verdana" panose="020B0604030504040204" pitchFamily="34" charset="0"/>
              <a:ea typeface="Verdana" panose="020B0604030504040204" pitchFamily="34" charset="0"/>
              <a:cs typeface="Verdana" panose="020B0604030504040204" pitchFamily="34" charset="0"/>
            </a:endParaRPr>
          </a:p>
          <a:p>
            <a:r>
              <a:rPr lang="da-DK" sz="1200" dirty="0" smtClean="0">
                <a:latin typeface="Verdana" panose="020B0604030504040204" pitchFamily="34" charset="0"/>
                <a:ea typeface="Verdana" panose="020B0604030504040204" pitchFamily="34" charset="0"/>
                <a:cs typeface="Verdana" panose="020B0604030504040204" pitchFamily="34" charset="0"/>
              </a:rPr>
              <a:t>Fælles sprog 1 – 1998 - 2003</a:t>
            </a:r>
          </a:p>
          <a:p>
            <a:endParaRPr lang="da-DK" sz="1200" b="1" dirty="0">
              <a:latin typeface="Verdana" panose="020B0604030504040204" pitchFamily="34" charset="0"/>
              <a:ea typeface="Verdana" panose="020B0604030504040204" pitchFamily="34" charset="0"/>
              <a:cs typeface="Verdana" panose="020B0604030504040204" pitchFamily="34" charset="0"/>
            </a:endParaRPr>
          </a:p>
          <a:p>
            <a:r>
              <a:rPr lang="da-DK" sz="1200" dirty="0" smtClean="0">
                <a:latin typeface="Verdana" panose="020B0604030504040204" pitchFamily="34" charset="0"/>
                <a:ea typeface="Verdana" panose="020B0604030504040204" pitchFamily="34" charset="0"/>
                <a:cs typeface="Verdana" panose="020B0604030504040204" pitchFamily="34" charset="0"/>
              </a:rPr>
              <a:t>Fælles sprog 2 – 2003 – 2016 ( primært visitationens arbejdsredskab – funktionsvurderingen )</a:t>
            </a:r>
          </a:p>
          <a:p>
            <a:endParaRPr lang="da-DK" sz="1200" b="1" dirty="0">
              <a:latin typeface="Verdana" panose="020B0604030504040204" pitchFamily="34" charset="0"/>
              <a:ea typeface="Verdana" panose="020B0604030504040204" pitchFamily="34" charset="0"/>
              <a:cs typeface="Verdana" panose="020B0604030504040204" pitchFamily="34" charset="0"/>
            </a:endParaRPr>
          </a:p>
          <a:p>
            <a:r>
              <a:rPr lang="da-DK" sz="1200" dirty="0" smtClean="0">
                <a:latin typeface="Verdana" panose="020B0604030504040204" pitchFamily="34" charset="0"/>
                <a:ea typeface="Verdana" panose="020B0604030504040204" pitchFamily="34" charset="0"/>
                <a:cs typeface="Verdana" panose="020B0604030504040204" pitchFamily="34" charset="0"/>
              </a:rPr>
              <a:t>Fælles sprog 3 – 2016 –    ( ens dokumentation for myndigheder; visitation, sygepleje, træning. Genbrug af data for myndighed og leverandør. Opfølgning på ydelser/indsatser )</a:t>
            </a:r>
          </a:p>
          <a:p>
            <a:endParaRPr lang="da-DK" sz="1200" dirty="0">
              <a:latin typeface="Verdana" panose="020B0604030504040204" pitchFamily="34" charset="0"/>
              <a:ea typeface="Verdana" panose="020B0604030504040204" pitchFamily="34" charset="0"/>
              <a:cs typeface="Verdana" panose="020B0604030504040204" pitchFamily="34" charset="0"/>
            </a:endParaRPr>
          </a:p>
          <a:p>
            <a:endParaRPr lang="da-DK" sz="1200" dirty="0">
              <a:latin typeface="Verdana" panose="020B0604030504040204" pitchFamily="34" charset="0"/>
              <a:ea typeface="Verdana" panose="020B0604030504040204" pitchFamily="34" charset="0"/>
              <a:cs typeface="Verdana" panose="020B0604030504040204" pitchFamily="34" charset="0"/>
            </a:endParaRPr>
          </a:p>
          <a:p>
            <a:pPr algn="ctr"/>
            <a:endParaRPr lang="da-DK" sz="2800" b="1" dirty="0" smtClean="0"/>
          </a:p>
          <a:p>
            <a:pPr algn="ctr"/>
            <a:endParaRPr lang="da-DK" sz="1200" dirty="0"/>
          </a:p>
        </p:txBody>
      </p:sp>
      <p:pic>
        <p:nvPicPr>
          <p:cNvPr id="4"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492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423512" y="462013"/>
            <a:ext cx="8094846" cy="4601260"/>
          </a:xfrm>
          <a:prstGeom prst="rect">
            <a:avLst/>
          </a:prstGeom>
          <a:noFill/>
        </p:spPr>
        <p:txBody>
          <a:bodyPr wrap="square" rtlCol="0">
            <a:spAutoFit/>
          </a:bodyPr>
          <a:lstStyle/>
          <a:p>
            <a:pPr algn="ctr"/>
            <a:r>
              <a:rPr lang="da-DK" sz="2400" b="1" dirty="0" smtClean="0">
                <a:latin typeface="Verdana" panose="020B0604030504040204" pitchFamily="34" charset="0"/>
                <a:ea typeface="Verdana" panose="020B0604030504040204" pitchFamily="34" charset="0"/>
                <a:cs typeface="Verdana" panose="020B0604030504040204" pitchFamily="34" charset="0"/>
              </a:rPr>
              <a:t>Hvad opnår vi ?</a:t>
            </a:r>
          </a:p>
          <a:p>
            <a:endParaRPr lang="da-DK" sz="1200" dirty="0">
              <a:latin typeface="Verdana" panose="020B0604030504040204" pitchFamily="34" charset="0"/>
              <a:ea typeface="Verdana" panose="020B0604030504040204" pitchFamily="34" charset="0"/>
              <a:cs typeface="Verdana" panose="020B0604030504040204" pitchFamily="34" charset="0"/>
            </a:endParaRPr>
          </a:p>
          <a:p>
            <a:endParaRPr lang="da-DK" sz="1100" b="1" dirty="0" smtClean="0">
              <a:latin typeface="Verdana" panose="020B0604030504040204" pitchFamily="34" charset="0"/>
              <a:ea typeface="Verdana" panose="020B0604030504040204" pitchFamily="34" charset="0"/>
              <a:cs typeface="Verdana" panose="020B0604030504040204" pitchFamily="34" charset="0"/>
            </a:endParaRPr>
          </a:p>
          <a:p>
            <a:endParaRPr lang="da-DK" sz="1100" b="1" dirty="0">
              <a:latin typeface="Verdana" panose="020B0604030504040204" pitchFamily="34" charset="0"/>
              <a:ea typeface="Verdana" panose="020B0604030504040204" pitchFamily="34" charset="0"/>
              <a:cs typeface="Verdana" panose="020B0604030504040204" pitchFamily="34" charset="0"/>
            </a:endParaRPr>
          </a:p>
          <a:p>
            <a:endParaRPr lang="da-DK" sz="1100"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En FÆLLES journal hvor data genbruges af flere faggrupper </a:t>
            </a:r>
          </a:p>
          <a:p>
            <a:pPr marL="171450" indent="-171450">
              <a:buFontTx/>
              <a:buChar char="-"/>
            </a:pP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Kvaliteten af data bliver mere valid/opdateret – borger tilfredshed</a:t>
            </a:r>
          </a:p>
          <a:p>
            <a:pPr marL="171450" indent="-171450">
              <a:buFontTx/>
              <a:buChar char="-"/>
            </a:pP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Data deles mellem myndighed og udfører</a:t>
            </a:r>
          </a:p>
          <a:p>
            <a:pPr marL="171450" indent="-171450">
              <a:buFontTx/>
              <a:buChar char="-"/>
            </a:pP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Det bliver lettere at genfinde og genbruge data</a:t>
            </a:r>
          </a:p>
          <a:p>
            <a:pPr marL="171450" indent="-171450">
              <a:buFontTx/>
              <a:buChar char="-"/>
            </a:pP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Forbedret sammenhæng på tværs af sektorer</a:t>
            </a:r>
          </a:p>
          <a:p>
            <a:pPr marL="171450" indent="-171450">
              <a:buFontTx/>
              <a:buChar char="-"/>
            </a:pP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Klassificeret og struktureret data – mindre fritekst</a:t>
            </a:r>
          </a:p>
          <a:p>
            <a:pPr marL="171450" indent="-171450">
              <a:buFontTx/>
              <a:buChar char="-"/>
            </a:pPr>
            <a:endParaRPr lang="da-DK" sz="1100"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da-DK" sz="1400" b="1" dirty="0" smtClean="0">
                <a:latin typeface="Verdana" panose="020B0604030504040204" pitchFamily="34" charset="0"/>
                <a:ea typeface="Verdana" panose="020B0604030504040204" pitchFamily="34" charset="0"/>
                <a:cs typeface="Verdana" panose="020B0604030504040204" pitchFamily="34" charset="0"/>
              </a:rPr>
              <a:t>Mere ensartet dokumentation, både i form af hvor og hvordan</a:t>
            </a:r>
            <a:endParaRPr lang="da-DK" sz="14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endParaRPr lang="da-DK" sz="1100"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endParaRPr lang="da-DK" sz="1100" b="1" dirty="0">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endParaRPr lang="da-DK" sz="1100" b="1" dirty="0" smtClean="0">
              <a:latin typeface="Verdana" panose="020B0604030504040204" pitchFamily="34" charset="0"/>
              <a:ea typeface="Verdana" panose="020B0604030504040204" pitchFamily="34" charset="0"/>
              <a:cs typeface="Verdana" panose="020B0604030504040204" pitchFamily="34" charset="0"/>
            </a:endParaRPr>
          </a:p>
          <a:p>
            <a:endParaRPr lang="da-DK" sz="1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02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2076" name="image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0" y="422275"/>
            <a:ext cx="985837" cy="9874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0"/>
          <p:cNvSpPr>
            <a:spLocks noChangeArrowheads="1"/>
          </p:cNvSpPr>
          <p:nvPr/>
        </p:nvSpPr>
        <p:spPr bwMode="auto">
          <a:xfrm>
            <a:off x="1636295" y="562045"/>
            <a:ext cx="52536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00325" algn="l"/>
              </a:tabLst>
              <a:defRPr>
                <a:solidFill>
                  <a:schemeClr val="tx1"/>
                </a:solidFill>
                <a:latin typeface="Arial" pitchFamily="34" charset="0"/>
                <a:cs typeface="Arial" pitchFamily="34" charset="0"/>
              </a:defRPr>
            </a:lvl1pPr>
            <a:lvl2pPr fontAlgn="base">
              <a:spcBef>
                <a:spcPct val="0"/>
              </a:spcBef>
              <a:spcAft>
                <a:spcPct val="0"/>
              </a:spcAft>
              <a:tabLst>
                <a:tab pos="2600325" algn="l"/>
              </a:tabLst>
              <a:defRPr>
                <a:solidFill>
                  <a:schemeClr val="tx1"/>
                </a:solidFill>
                <a:latin typeface="Arial" pitchFamily="34" charset="0"/>
                <a:cs typeface="Arial" pitchFamily="34" charset="0"/>
              </a:defRPr>
            </a:lvl2pPr>
            <a:lvl3pPr fontAlgn="base">
              <a:spcBef>
                <a:spcPct val="0"/>
              </a:spcBef>
              <a:spcAft>
                <a:spcPct val="0"/>
              </a:spcAft>
              <a:tabLst>
                <a:tab pos="2600325" algn="l"/>
              </a:tabLst>
              <a:defRPr>
                <a:solidFill>
                  <a:schemeClr val="tx1"/>
                </a:solidFill>
                <a:latin typeface="Arial" pitchFamily="34" charset="0"/>
                <a:cs typeface="Arial" pitchFamily="34" charset="0"/>
              </a:defRPr>
            </a:lvl3pPr>
            <a:lvl4pPr fontAlgn="base">
              <a:spcBef>
                <a:spcPct val="0"/>
              </a:spcBef>
              <a:spcAft>
                <a:spcPct val="0"/>
              </a:spcAft>
              <a:tabLst>
                <a:tab pos="2600325" algn="l"/>
              </a:tabLst>
              <a:defRPr>
                <a:solidFill>
                  <a:schemeClr val="tx1"/>
                </a:solidFill>
                <a:latin typeface="Arial" pitchFamily="34" charset="0"/>
                <a:cs typeface="Arial" pitchFamily="34" charset="0"/>
              </a:defRPr>
            </a:lvl4pPr>
            <a:lvl5pPr fontAlgn="base">
              <a:spcBef>
                <a:spcPct val="0"/>
              </a:spcBef>
              <a:spcAft>
                <a:spcPct val="0"/>
              </a:spcAft>
              <a:tabLst>
                <a:tab pos="2600325" algn="l"/>
              </a:tabLst>
              <a:defRPr>
                <a:solidFill>
                  <a:schemeClr val="tx1"/>
                </a:solidFill>
                <a:latin typeface="Arial" pitchFamily="34" charset="0"/>
                <a:cs typeface="Arial" pitchFamily="34" charset="0"/>
              </a:defRPr>
            </a:lvl5pPr>
            <a:lvl6pPr fontAlgn="base">
              <a:spcBef>
                <a:spcPct val="0"/>
              </a:spcBef>
              <a:spcAft>
                <a:spcPct val="0"/>
              </a:spcAft>
              <a:tabLst>
                <a:tab pos="2600325" algn="l"/>
              </a:tabLst>
              <a:defRPr>
                <a:solidFill>
                  <a:schemeClr val="tx1"/>
                </a:solidFill>
                <a:latin typeface="Arial" pitchFamily="34" charset="0"/>
                <a:cs typeface="Arial" pitchFamily="34" charset="0"/>
              </a:defRPr>
            </a:lvl6pPr>
            <a:lvl7pPr fontAlgn="base">
              <a:spcBef>
                <a:spcPct val="0"/>
              </a:spcBef>
              <a:spcAft>
                <a:spcPct val="0"/>
              </a:spcAft>
              <a:tabLst>
                <a:tab pos="2600325" algn="l"/>
              </a:tabLst>
              <a:defRPr>
                <a:solidFill>
                  <a:schemeClr val="tx1"/>
                </a:solidFill>
                <a:latin typeface="Arial" pitchFamily="34" charset="0"/>
                <a:cs typeface="Arial" pitchFamily="34" charset="0"/>
              </a:defRPr>
            </a:lvl7pPr>
            <a:lvl8pPr fontAlgn="base">
              <a:spcBef>
                <a:spcPct val="0"/>
              </a:spcBef>
              <a:spcAft>
                <a:spcPct val="0"/>
              </a:spcAft>
              <a:tabLst>
                <a:tab pos="2600325" algn="l"/>
              </a:tabLst>
              <a:defRPr>
                <a:solidFill>
                  <a:schemeClr val="tx1"/>
                </a:solidFill>
                <a:latin typeface="Arial" pitchFamily="34" charset="0"/>
                <a:cs typeface="Arial" pitchFamily="34" charset="0"/>
              </a:defRPr>
            </a:lvl8pPr>
            <a:lvl9pPr fontAlgn="base">
              <a:spcBef>
                <a:spcPct val="0"/>
              </a:spcBef>
              <a:spcAft>
                <a:spcPct val="0"/>
              </a:spcAft>
              <a:tabLst>
                <a:tab pos="26003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600325" algn="l"/>
              </a:tabLst>
            </a:pPr>
            <a:r>
              <a:rPr kumimoji="0" lang="en-US" altLang="da-DK" sz="2000" b="0" i="0" u="none" strike="noStrike" cap="none" normalizeH="0" baseline="0" dirty="0" smtClean="0">
                <a:ln>
                  <a:noFill/>
                </a:ln>
                <a:solidFill>
                  <a:srgbClr val="046937"/>
                </a:solidFill>
                <a:effectLst/>
                <a:latin typeface="Arial" pitchFamily="34" charset="0"/>
                <a:ea typeface="Arial Black" pitchFamily="34" charset="0"/>
                <a:cs typeface="Arial Black" pitchFamily="34" charset="0"/>
              </a:rPr>
              <a:t>Procesmodel</a:t>
            </a:r>
            <a:endParaRPr kumimoji="0" lang="da-DK" altLang="da-DK" sz="600"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algn="l" defTabSz="914400" rtl="0" eaLnBrk="0" fontAlgn="base" latinLnBrk="0" hangingPunct="0">
              <a:lnSpc>
                <a:spcPct val="100000"/>
              </a:lnSpc>
              <a:spcBef>
                <a:spcPct val="0"/>
              </a:spcBef>
              <a:spcAft>
                <a:spcPct val="0"/>
              </a:spcAft>
              <a:buClr>
                <a:srgbClr val="046937"/>
              </a:buClr>
              <a:buSzPct val="100000"/>
              <a:buFontTx/>
              <a:buChar char="•"/>
              <a:tabLst>
                <a:tab pos="2600325" algn="l"/>
              </a:tabLst>
            </a:pPr>
            <a:r>
              <a:rPr kumimoji="0" lang="en-US"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 Ens dokumentationspraksis</a:t>
            </a:r>
            <a:endParaRPr kumimoji="0" lang="en-US" alt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3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2079" name="imag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79" y="1972827"/>
            <a:ext cx="954088" cy="99175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3"/>
          <p:cNvSpPr>
            <a:spLocks noChangeArrowheads="1"/>
          </p:cNvSpPr>
          <p:nvPr/>
        </p:nvSpPr>
        <p:spPr bwMode="auto">
          <a:xfrm>
            <a:off x="1684422" y="1829019"/>
            <a:ext cx="695906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00325" algn="l"/>
              </a:tabLst>
              <a:defRPr>
                <a:solidFill>
                  <a:schemeClr val="tx1"/>
                </a:solidFill>
                <a:latin typeface="Arial" pitchFamily="34" charset="0"/>
                <a:cs typeface="Arial" pitchFamily="34" charset="0"/>
              </a:defRPr>
            </a:lvl1pPr>
            <a:lvl2pPr fontAlgn="base">
              <a:spcBef>
                <a:spcPct val="0"/>
              </a:spcBef>
              <a:spcAft>
                <a:spcPct val="0"/>
              </a:spcAft>
              <a:tabLst>
                <a:tab pos="2600325" algn="l"/>
              </a:tabLst>
              <a:defRPr>
                <a:solidFill>
                  <a:schemeClr val="tx1"/>
                </a:solidFill>
                <a:latin typeface="Arial" pitchFamily="34" charset="0"/>
                <a:cs typeface="Arial" pitchFamily="34" charset="0"/>
              </a:defRPr>
            </a:lvl2pPr>
            <a:lvl3pPr fontAlgn="base">
              <a:spcBef>
                <a:spcPct val="0"/>
              </a:spcBef>
              <a:spcAft>
                <a:spcPct val="0"/>
              </a:spcAft>
              <a:tabLst>
                <a:tab pos="2600325" algn="l"/>
              </a:tabLst>
              <a:defRPr>
                <a:solidFill>
                  <a:schemeClr val="tx1"/>
                </a:solidFill>
                <a:latin typeface="Arial" pitchFamily="34" charset="0"/>
                <a:cs typeface="Arial" pitchFamily="34" charset="0"/>
              </a:defRPr>
            </a:lvl3pPr>
            <a:lvl4pPr fontAlgn="base">
              <a:spcBef>
                <a:spcPct val="0"/>
              </a:spcBef>
              <a:spcAft>
                <a:spcPct val="0"/>
              </a:spcAft>
              <a:tabLst>
                <a:tab pos="2600325" algn="l"/>
              </a:tabLst>
              <a:defRPr>
                <a:solidFill>
                  <a:schemeClr val="tx1"/>
                </a:solidFill>
                <a:latin typeface="Arial" pitchFamily="34" charset="0"/>
                <a:cs typeface="Arial" pitchFamily="34" charset="0"/>
              </a:defRPr>
            </a:lvl4pPr>
            <a:lvl5pPr fontAlgn="base">
              <a:spcBef>
                <a:spcPct val="0"/>
              </a:spcBef>
              <a:spcAft>
                <a:spcPct val="0"/>
              </a:spcAft>
              <a:tabLst>
                <a:tab pos="2600325" algn="l"/>
              </a:tabLst>
              <a:defRPr>
                <a:solidFill>
                  <a:schemeClr val="tx1"/>
                </a:solidFill>
                <a:latin typeface="Arial" pitchFamily="34" charset="0"/>
                <a:cs typeface="Arial" pitchFamily="34" charset="0"/>
              </a:defRPr>
            </a:lvl5pPr>
            <a:lvl6pPr fontAlgn="base">
              <a:spcBef>
                <a:spcPct val="0"/>
              </a:spcBef>
              <a:spcAft>
                <a:spcPct val="0"/>
              </a:spcAft>
              <a:tabLst>
                <a:tab pos="2600325" algn="l"/>
              </a:tabLst>
              <a:defRPr>
                <a:solidFill>
                  <a:schemeClr val="tx1"/>
                </a:solidFill>
                <a:latin typeface="Arial" pitchFamily="34" charset="0"/>
                <a:cs typeface="Arial" pitchFamily="34" charset="0"/>
              </a:defRPr>
            </a:lvl6pPr>
            <a:lvl7pPr fontAlgn="base">
              <a:spcBef>
                <a:spcPct val="0"/>
              </a:spcBef>
              <a:spcAft>
                <a:spcPct val="0"/>
              </a:spcAft>
              <a:tabLst>
                <a:tab pos="2600325" algn="l"/>
              </a:tabLst>
              <a:defRPr>
                <a:solidFill>
                  <a:schemeClr val="tx1"/>
                </a:solidFill>
                <a:latin typeface="Arial" pitchFamily="34" charset="0"/>
                <a:cs typeface="Arial" pitchFamily="34" charset="0"/>
              </a:defRPr>
            </a:lvl7pPr>
            <a:lvl8pPr fontAlgn="base">
              <a:spcBef>
                <a:spcPct val="0"/>
              </a:spcBef>
              <a:spcAft>
                <a:spcPct val="0"/>
              </a:spcAft>
              <a:tabLst>
                <a:tab pos="2600325" algn="l"/>
              </a:tabLst>
              <a:defRPr>
                <a:solidFill>
                  <a:schemeClr val="tx1"/>
                </a:solidFill>
                <a:latin typeface="Arial" pitchFamily="34" charset="0"/>
                <a:cs typeface="Arial" pitchFamily="34" charset="0"/>
              </a:defRPr>
            </a:lvl8pPr>
            <a:lvl9pPr fontAlgn="base">
              <a:spcBef>
                <a:spcPct val="0"/>
              </a:spcBef>
              <a:spcAft>
                <a:spcPct val="0"/>
              </a:spcAft>
              <a:tabLst>
                <a:tab pos="26003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600325" algn="l"/>
              </a:tabLst>
            </a:pPr>
            <a:r>
              <a:rPr kumimoji="0" lang="en-US" altLang="da-DK" sz="2000" b="0" i="0" u="none" strike="noStrike" cap="none" normalizeH="0" baseline="0" dirty="0" smtClean="0">
                <a:ln>
                  <a:noFill/>
                </a:ln>
                <a:solidFill>
                  <a:srgbClr val="046937"/>
                </a:solidFill>
                <a:effectLst/>
                <a:latin typeface="Arial" pitchFamily="34" charset="0"/>
                <a:ea typeface="Arial Black" pitchFamily="34" charset="0"/>
                <a:cs typeface="Arial Black" pitchFamily="34" charset="0"/>
              </a:rPr>
              <a:t>Dokumentation ud</a:t>
            </a:r>
            <a:r>
              <a:rPr lang="en-US" altLang="da-DK" sz="2000" dirty="0">
                <a:solidFill>
                  <a:srgbClr val="046937"/>
                </a:solidFill>
                <a:ea typeface="Arial Black" pitchFamily="34" charset="0"/>
                <a:cs typeface="Arial Black" pitchFamily="34" charset="0"/>
              </a:rPr>
              <a:t> </a:t>
            </a:r>
            <a:r>
              <a:rPr kumimoji="0" lang="en-US" altLang="da-DK" sz="2000" b="0" i="0" u="none" strike="noStrike" cap="none" normalizeH="0" baseline="0" dirty="0" smtClean="0">
                <a:ln>
                  <a:noFill/>
                </a:ln>
                <a:solidFill>
                  <a:srgbClr val="046937"/>
                </a:solidFill>
                <a:effectLst/>
                <a:latin typeface="Arial" pitchFamily="34" charset="0"/>
                <a:ea typeface="Arial Black" pitchFamily="34" charset="0"/>
                <a:cs typeface="Arial Black" pitchFamily="34" charset="0"/>
              </a:rPr>
              <a:t>fra tilstande</a:t>
            </a:r>
            <a:endParaRPr kumimoji="0" lang="da-DK" altLang="da-DK" sz="600"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algn="l" defTabSz="914400" rtl="0" eaLnBrk="0" fontAlgn="base" latinLnBrk="0" hangingPunct="0">
              <a:lnSpc>
                <a:spcPct val="100000"/>
              </a:lnSpc>
              <a:spcBef>
                <a:spcPct val="0"/>
              </a:spcBef>
              <a:spcAft>
                <a:spcPct val="0"/>
              </a:spcAft>
              <a:buClr>
                <a:srgbClr val="046937"/>
              </a:buClr>
              <a:buSzPct val="100000"/>
              <a:buFontTx/>
              <a:buChar char="•"/>
              <a:tabLst>
                <a:tab pos="2600325" algn="l"/>
              </a:tabLst>
            </a:pPr>
            <a:r>
              <a:rPr kumimoji="0" lang="da-DK"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 Uanset lovgivning, funktion og fag, anvendes det samme begreb og den samme måde, til at beskrive, hvad der ligger til grund for bevilling af kommunale indsatser</a:t>
            </a:r>
            <a:endParaRPr kumimoji="0" lang="da-DK" altLang="da-DK"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82" name="image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675" y="804863"/>
            <a:ext cx="531813" cy="222250"/>
          </a:xfrm>
          <a:prstGeom prst="rect">
            <a:avLst/>
          </a:prstGeom>
          <a:noFill/>
          <a:extLst>
            <a:ext uri="{909E8E84-426E-40DD-AFC4-6F175D3DCCD1}">
              <a14:hiddenFill xmlns:a14="http://schemas.microsoft.com/office/drawing/2010/main">
                <a:solidFill>
                  <a:srgbClr val="FFFFFF"/>
                </a:solidFill>
              </a14:hiddenFill>
            </a:ext>
          </a:extLst>
        </p:spPr>
      </p:pic>
      <p:pic>
        <p:nvPicPr>
          <p:cNvPr id="2083" name="image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60" y="4001971"/>
            <a:ext cx="954087" cy="9017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37"/>
          <p:cNvSpPr>
            <a:spLocks noChangeArrowheads="1"/>
          </p:cNvSpPr>
          <p:nvPr/>
        </p:nvSpPr>
        <p:spPr bwMode="auto">
          <a:xfrm>
            <a:off x="1636295" y="3391539"/>
            <a:ext cx="7344193"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00325" algn="l"/>
              </a:tabLst>
              <a:defRPr>
                <a:solidFill>
                  <a:schemeClr val="tx1"/>
                </a:solidFill>
                <a:latin typeface="Arial" pitchFamily="34" charset="0"/>
                <a:cs typeface="Arial" pitchFamily="34" charset="0"/>
              </a:defRPr>
            </a:lvl1pPr>
            <a:lvl2pPr fontAlgn="base">
              <a:spcBef>
                <a:spcPct val="0"/>
              </a:spcBef>
              <a:spcAft>
                <a:spcPct val="0"/>
              </a:spcAft>
              <a:tabLst>
                <a:tab pos="2600325" algn="l"/>
              </a:tabLst>
              <a:defRPr>
                <a:solidFill>
                  <a:schemeClr val="tx1"/>
                </a:solidFill>
                <a:latin typeface="Arial" pitchFamily="34" charset="0"/>
                <a:cs typeface="Arial" pitchFamily="34" charset="0"/>
              </a:defRPr>
            </a:lvl2pPr>
            <a:lvl3pPr fontAlgn="base">
              <a:spcBef>
                <a:spcPct val="0"/>
              </a:spcBef>
              <a:spcAft>
                <a:spcPct val="0"/>
              </a:spcAft>
              <a:tabLst>
                <a:tab pos="2600325" algn="l"/>
              </a:tabLst>
              <a:defRPr>
                <a:solidFill>
                  <a:schemeClr val="tx1"/>
                </a:solidFill>
                <a:latin typeface="Arial" pitchFamily="34" charset="0"/>
                <a:cs typeface="Arial" pitchFamily="34" charset="0"/>
              </a:defRPr>
            </a:lvl3pPr>
            <a:lvl4pPr fontAlgn="base">
              <a:spcBef>
                <a:spcPct val="0"/>
              </a:spcBef>
              <a:spcAft>
                <a:spcPct val="0"/>
              </a:spcAft>
              <a:tabLst>
                <a:tab pos="2600325" algn="l"/>
              </a:tabLst>
              <a:defRPr>
                <a:solidFill>
                  <a:schemeClr val="tx1"/>
                </a:solidFill>
                <a:latin typeface="Arial" pitchFamily="34" charset="0"/>
                <a:cs typeface="Arial" pitchFamily="34" charset="0"/>
              </a:defRPr>
            </a:lvl4pPr>
            <a:lvl5pPr fontAlgn="base">
              <a:spcBef>
                <a:spcPct val="0"/>
              </a:spcBef>
              <a:spcAft>
                <a:spcPct val="0"/>
              </a:spcAft>
              <a:tabLst>
                <a:tab pos="2600325" algn="l"/>
              </a:tabLst>
              <a:defRPr>
                <a:solidFill>
                  <a:schemeClr val="tx1"/>
                </a:solidFill>
                <a:latin typeface="Arial" pitchFamily="34" charset="0"/>
                <a:cs typeface="Arial" pitchFamily="34" charset="0"/>
              </a:defRPr>
            </a:lvl5pPr>
            <a:lvl6pPr fontAlgn="base">
              <a:spcBef>
                <a:spcPct val="0"/>
              </a:spcBef>
              <a:spcAft>
                <a:spcPct val="0"/>
              </a:spcAft>
              <a:tabLst>
                <a:tab pos="2600325" algn="l"/>
              </a:tabLst>
              <a:defRPr>
                <a:solidFill>
                  <a:schemeClr val="tx1"/>
                </a:solidFill>
                <a:latin typeface="Arial" pitchFamily="34" charset="0"/>
                <a:cs typeface="Arial" pitchFamily="34" charset="0"/>
              </a:defRPr>
            </a:lvl6pPr>
            <a:lvl7pPr fontAlgn="base">
              <a:spcBef>
                <a:spcPct val="0"/>
              </a:spcBef>
              <a:spcAft>
                <a:spcPct val="0"/>
              </a:spcAft>
              <a:tabLst>
                <a:tab pos="2600325" algn="l"/>
              </a:tabLst>
              <a:defRPr>
                <a:solidFill>
                  <a:schemeClr val="tx1"/>
                </a:solidFill>
                <a:latin typeface="Arial" pitchFamily="34" charset="0"/>
                <a:cs typeface="Arial" pitchFamily="34" charset="0"/>
              </a:defRPr>
            </a:lvl7pPr>
            <a:lvl8pPr fontAlgn="base">
              <a:spcBef>
                <a:spcPct val="0"/>
              </a:spcBef>
              <a:spcAft>
                <a:spcPct val="0"/>
              </a:spcAft>
              <a:tabLst>
                <a:tab pos="2600325" algn="l"/>
              </a:tabLst>
              <a:defRPr>
                <a:solidFill>
                  <a:schemeClr val="tx1"/>
                </a:solidFill>
                <a:latin typeface="Arial" pitchFamily="34" charset="0"/>
                <a:cs typeface="Arial" pitchFamily="34" charset="0"/>
              </a:defRPr>
            </a:lvl8pPr>
            <a:lvl9pPr fontAlgn="base">
              <a:spcBef>
                <a:spcPct val="0"/>
              </a:spcBef>
              <a:spcAft>
                <a:spcPct val="0"/>
              </a:spcAft>
              <a:tabLst>
                <a:tab pos="26003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600325" algn="l"/>
              </a:tabLst>
            </a:pPr>
            <a:r>
              <a:rPr kumimoji="0" lang="en-US" altLang="da-DK" sz="2000" b="0" i="0" u="none" strike="noStrike" cap="none" normalizeH="0" baseline="0" dirty="0" smtClean="0">
                <a:ln>
                  <a:noFill/>
                </a:ln>
                <a:solidFill>
                  <a:srgbClr val="046937"/>
                </a:solidFill>
                <a:effectLst/>
                <a:latin typeface="Arial" pitchFamily="34" charset="0"/>
                <a:ea typeface="Arial Black" pitchFamily="34" charset="0"/>
                <a:cs typeface="Arial Black" pitchFamily="34" charset="0"/>
              </a:rPr>
              <a:t>Klassificerede og strukturerede data</a:t>
            </a:r>
            <a:endParaRPr kumimoji="0" lang="da-DK" altLang="da-DK" sz="600"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algn="l" defTabSz="914400" rtl="0" eaLnBrk="0" fontAlgn="base" latinLnBrk="0" hangingPunct="0">
              <a:lnSpc>
                <a:spcPct val="100000"/>
              </a:lnSpc>
              <a:spcBef>
                <a:spcPct val="0"/>
              </a:spcBef>
              <a:spcAft>
                <a:spcPct val="0"/>
              </a:spcAft>
              <a:buClr>
                <a:srgbClr val="046937"/>
              </a:buClr>
              <a:buSzPct val="100000"/>
              <a:buFontTx/>
              <a:buChar char="•"/>
              <a:tabLst>
                <a:tab pos="2600325" algn="l"/>
              </a:tabLst>
            </a:pPr>
            <a:r>
              <a:rPr kumimoji="0" lang="en-US"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 Effektiviserer dokumentation,</a:t>
            </a:r>
            <a:r>
              <a:rPr kumimoji="0" lang="en-US" altLang="da-DK" sz="2000" b="0" i="0" u="none" strike="noStrike" cap="none" normalizeH="0" dirty="0" smtClean="0">
                <a:ln>
                  <a:noFill/>
                </a:ln>
                <a:solidFill>
                  <a:schemeClr val="tx1"/>
                </a:solidFill>
                <a:effectLst/>
                <a:latin typeface="Arial" pitchFamily="34" charset="0"/>
                <a:ea typeface="Arial Black" pitchFamily="34" charset="0"/>
                <a:cs typeface="Arial Black" pitchFamily="34" charset="0"/>
              </a:rPr>
              <a:t> </a:t>
            </a:r>
            <a:r>
              <a:rPr kumimoji="0" lang="en-US"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informationssøgning</a:t>
            </a:r>
          </a:p>
          <a:p>
            <a:pPr marL="1371600" marR="0" lvl="3" indent="0" algn="l" defTabSz="914400" rtl="0" eaLnBrk="0" fontAlgn="base" latinLnBrk="0" hangingPunct="0">
              <a:lnSpc>
                <a:spcPct val="100000"/>
              </a:lnSpc>
              <a:spcBef>
                <a:spcPct val="0"/>
              </a:spcBef>
              <a:spcAft>
                <a:spcPct val="0"/>
              </a:spcAft>
              <a:buClr>
                <a:srgbClr val="046937"/>
              </a:buClr>
              <a:buSzPct val="100000"/>
              <a:tabLst>
                <a:tab pos="2600325" algn="l"/>
              </a:tabLst>
            </a:pPr>
            <a:r>
              <a:rPr lang="en-US" altLang="da-DK" sz="2000" dirty="0">
                <a:ea typeface="Arial Black" pitchFamily="34" charset="0"/>
                <a:cs typeface="Arial Black" pitchFamily="34" charset="0"/>
              </a:rPr>
              <a:t> </a:t>
            </a:r>
            <a:r>
              <a:rPr kumimoji="0" lang="en-US" altLang="da-DK" sz="2000" b="0" i="0" u="none" strike="noStrike" cap="none" normalizeH="0" dirty="0" smtClean="0">
                <a:ln>
                  <a:noFill/>
                </a:ln>
                <a:solidFill>
                  <a:schemeClr val="tx1"/>
                </a:solidFill>
                <a:effectLst/>
                <a:latin typeface="Arial" pitchFamily="34" charset="0"/>
                <a:ea typeface="Arial Black" pitchFamily="34" charset="0"/>
                <a:cs typeface="Arial Black" pitchFamily="34" charset="0"/>
              </a:rPr>
              <a:t> </a:t>
            </a:r>
            <a:r>
              <a:rPr kumimoji="0" lang="en-US"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og kommunikation</a:t>
            </a:r>
            <a:endParaRPr kumimoji="0" lang="da-DK" altLang="da-DK" sz="600" b="0" i="0" u="none" strike="noStrike" cap="none" normalizeH="0" baseline="0" dirty="0" smtClean="0">
              <a:ln>
                <a:noFill/>
              </a:ln>
              <a:solidFill>
                <a:schemeClr val="tx1"/>
              </a:solidFill>
              <a:effectLst/>
              <a:latin typeface="Arial" pitchFamily="34" charset="0"/>
              <a:cs typeface="Arial" pitchFamily="34" charset="0"/>
            </a:endParaRPr>
          </a:p>
          <a:p>
            <a:pPr lvl="3" defTabSz="914400" eaLnBrk="0" hangingPunct="0">
              <a:buClr>
                <a:srgbClr val="046937"/>
              </a:buClr>
              <a:buSzPct val="100000"/>
              <a:buFontTx/>
              <a:buChar char="•"/>
            </a:pPr>
            <a:r>
              <a:rPr kumimoji="0" lang="da-DK"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 Grundlag for genanvendelse og opdatering af </a:t>
            </a:r>
          </a:p>
          <a:p>
            <a:pPr lvl="3" defTabSz="914400" eaLnBrk="0" hangingPunct="0">
              <a:buClr>
                <a:srgbClr val="046937"/>
              </a:buClr>
              <a:buSzPct val="100000"/>
            </a:pPr>
            <a:r>
              <a:rPr lang="da-DK" altLang="da-DK" sz="2000" dirty="0">
                <a:ea typeface="Arial Black" pitchFamily="34" charset="0"/>
                <a:cs typeface="Arial Black" pitchFamily="34" charset="0"/>
              </a:rPr>
              <a:t> </a:t>
            </a:r>
            <a:r>
              <a:rPr lang="da-DK" altLang="da-DK" sz="2000" dirty="0" smtClean="0">
                <a:ea typeface="Arial Black" pitchFamily="34" charset="0"/>
                <a:cs typeface="Arial Black" pitchFamily="34" charset="0"/>
              </a:rPr>
              <a:t> </a:t>
            </a:r>
            <a:r>
              <a:rPr kumimoji="0" lang="da-DK"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rPr>
              <a:t>data</a:t>
            </a:r>
          </a:p>
          <a:p>
            <a:pPr lvl="3" defTabSz="914400" eaLnBrk="0" hangingPunct="0">
              <a:buClr>
                <a:srgbClr val="046937"/>
              </a:buClr>
              <a:buSzPct val="100000"/>
              <a:buFontTx/>
              <a:buChar char="•"/>
            </a:pPr>
            <a:r>
              <a:rPr lang="en-US" altLang="da-DK" sz="2000" dirty="0" smtClean="0">
                <a:ea typeface="Arial Black" pitchFamily="34" charset="0"/>
                <a:cs typeface="Arial Black" pitchFamily="34" charset="0"/>
              </a:rPr>
              <a:t> Kvalitetssikring </a:t>
            </a:r>
            <a:r>
              <a:rPr lang="en-US" altLang="da-DK" sz="2000" dirty="0">
                <a:ea typeface="Arial Black" pitchFamily="34" charset="0"/>
                <a:cs typeface="Arial Black" pitchFamily="34" charset="0"/>
              </a:rPr>
              <a:t>og beslutningsstøtte</a:t>
            </a:r>
            <a:endParaRPr lang="en-US" altLang="da-DK" dirty="0"/>
          </a:p>
          <a:p>
            <a:pPr marL="1371600" marR="0" lvl="3" indent="0" algn="l" defTabSz="914400" rtl="0" eaLnBrk="0" fontAlgn="base" latinLnBrk="0" hangingPunct="0">
              <a:lnSpc>
                <a:spcPct val="100000"/>
              </a:lnSpc>
              <a:spcBef>
                <a:spcPct val="0"/>
              </a:spcBef>
              <a:spcAft>
                <a:spcPct val="0"/>
              </a:spcAft>
              <a:buClr>
                <a:srgbClr val="046937"/>
              </a:buClr>
              <a:buSzPct val="100000"/>
              <a:buFontTx/>
              <a:buChar char="•"/>
              <a:tabLst>
                <a:tab pos="2600325" algn="l"/>
              </a:tabLst>
            </a:pPr>
            <a:endParaRPr kumimoji="0" lang="da-DK" altLang="da-DK" sz="20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endParaRPr>
          </a:p>
          <a:p>
            <a:pPr marL="1371600" marR="0" lvl="3" indent="0" algn="l" defTabSz="914400" rtl="0" eaLnBrk="0" fontAlgn="base" latinLnBrk="0" hangingPunct="0">
              <a:lnSpc>
                <a:spcPct val="100000"/>
              </a:lnSpc>
              <a:spcBef>
                <a:spcPct val="0"/>
              </a:spcBef>
              <a:spcAft>
                <a:spcPct val="0"/>
              </a:spcAft>
              <a:buClr>
                <a:srgbClr val="046937"/>
              </a:buClr>
              <a:buSzPct val="100000"/>
              <a:buFontTx/>
              <a:buChar char="•"/>
              <a:tabLst>
                <a:tab pos="2600325" algn="l"/>
              </a:tabLst>
            </a:pPr>
            <a:endParaRPr kumimoji="0" lang="da-DK" altLang="da-DK"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00325" algn="l"/>
              </a:tabLst>
            </a:pPr>
            <a:endParaRPr kumimoji="0" lang="da-DK" altLang="da-DK"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57154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1301" tIns="38088" rIns="91440" bIns="0" numCol="1" anchor="ctr" anchorCtr="0" compatLnSpc="1">
            <a:prstTxWarp prst="textNoShape">
              <a:avLst/>
            </a:prstTxWarp>
            <a:spAutoFit/>
          </a:bodyPr>
          <a:lstStyle/>
          <a:p>
            <a:endParaRPr lang="da-DK"/>
          </a:p>
        </p:txBody>
      </p:sp>
      <p:pic>
        <p:nvPicPr>
          <p:cNvPr id="3082"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866" y="457200"/>
            <a:ext cx="5153560" cy="51535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p:cNvSpPr>
            <a:spLocks noChangeArrowheads="1"/>
          </p:cNvSpPr>
          <p:nvPr/>
        </p:nvSpPr>
        <p:spPr bwMode="auto">
          <a:xfrm>
            <a:off x="0" y="26313"/>
            <a:ext cx="348845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a-DK" sz="3200" b="0" i="0" u="none" strike="noStrike" cap="none" normalizeH="0" baseline="0" dirty="0" smtClean="0">
                <a:ln>
                  <a:noFill/>
                </a:ln>
                <a:solidFill>
                  <a:srgbClr val="046937"/>
                </a:solidFill>
                <a:effectLst/>
                <a:latin typeface="Arial" pitchFamily="34" charset="0"/>
                <a:ea typeface="Arial Black" pitchFamily="34" charset="0"/>
                <a:cs typeface="Arial Black" pitchFamily="34" charset="0"/>
              </a:rPr>
              <a:t>FSlll Procesmodel</a:t>
            </a:r>
            <a:endParaRPr kumimoji="0" lang="en-US" altLang="da-DK" sz="3200" b="0" i="0" u="none" strike="noStrike" cap="none" normalizeH="0" baseline="0" dirty="0" smtClean="0">
              <a:ln>
                <a:noFill/>
              </a:ln>
              <a:solidFill>
                <a:schemeClr val="tx1"/>
              </a:solidFill>
              <a:effectLst/>
              <a:latin typeface="Arial" pitchFamily="34" charset="0"/>
              <a:ea typeface="Arial Black" pitchFamily="34" charset="0"/>
              <a:cs typeface="Arial Black"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Tekstboks 1"/>
          <p:cNvSpPr txBox="1"/>
          <p:nvPr/>
        </p:nvSpPr>
        <p:spPr>
          <a:xfrm>
            <a:off x="6410426" y="847023"/>
            <a:ext cx="2338938" cy="1815882"/>
          </a:xfrm>
          <a:prstGeom prst="rect">
            <a:avLst/>
          </a:prstGeom>
          <a:noFill/>
        </p:spPr>
        <p:txBody>
          <a:bodyPr wrap="square" rtlCol="0">
            <a:spAutoFit/>
          </a:bodyPr>
          <a:lstStyle/>
          <a:p>
            <a:r>
              <a:rPr lang="da-DK" sz="1400" b="1" dirty="0" smtClean="0">
                <a:solidFill>
                  <a:schemeClr val="accent3">
                    <a:lumMod val="75000"/>
                  </a:schemeClr>
                </a:solidFill>
              </a:rPr>
              <a:t>Myndighed</a:t>
            </a:r>
          </a:p>
          <a:p>
            <a:r>
              <a:rPr lang="da-DK" sz="1400" dirty="0" smtClean="0"/>
              <a:t>-visitation  SEL §83 + §83a +    §84 samt §112, 114 og 116</a:t>
            </a:r>
          </a:p>
          <a:p>
            <a:r>
              <a:rPr lang="da-DK" sz="1400" dirty="0" smtClean="0"/>
              <a:t>-sygepleje SUL §138</a:t>
            </a:r>
          </a:p>
          <a:p>
            <a:r>
              <a:rPr lang="da-DK" sz="1400" dirty="0" smtClean="0"/>
              <a:t>-træning SEL §86 + SUL §</a:t>
            </a:r>
            <a:r>
              <a:rPr lang="da-DK" sz="1400" dirty="0" smtClean="0"/>
              <a:t>140</a:t>
            </a:r>
          </a:p>
          <a:p>
            <a:r>
              <a:rPr lang="da-DK" sz="1400" dirty="0" smtClean="0"/>
              <a:t>-sagsbehandlende      ergoterapeut SEL §112, §113,  §114, §116</a:t>
            </a:r>
            <a:endParaRPr lang="da-DK" sz="1400" dirty="0" smtClean="0"/>
          </a:p>
        </p:txBody>
      </p:sp>
      <p:sp>
        <p:nvSpPr>
          <p:cNvPr id="3" name="Tekstboks 2"/>
          <p:cNvSpPr txBox="1"/>
          <p:nvPr/>
        </p:nvSpPr>
        <p:spPr>
          <a:xfrm>
            <a:off x="6641432" y="3205213"/>
            <a:ext cx="2107932" cy="1600438"/>
          </a:xfrm>
          <a:prstGeom prst="rect">
            <a:avLst/>
          </a:prstGeom>
          <a:noFill/>
        </p:spPr>
        <p:txBody>
          <a:bodyPr wrap="square" rtlCol="0">
            <a:spAutoFit/>
          </a:bodyPr>
          <a:lstStyle/>
          <a:p>
            <a:r>
              <a:rPr lang="da-DK" sz="1400" b="1" dirty="0" smtClean="0">
                <a:solidFill>
                  <a:schemeClr val="accent2">
                    <a:lumMod val="75000"/>
                  </a:schemeClr>
                </a:solidFill>
              </a:rPr>
              <a:t>Udfører/leverandør</a:t>
            </a:r>
          </a:p>
          <a:p>
            <a:r>
              <a:rPr lang="da-DK" sz="1400" dirty="0" smtClean="0"/>
              <a:t>-Trænende terapeuter</a:t>
            </a:r>
          </a:p>
          <a:p>
            <a:r>
              <a:rPr lang="da-DK" sz="1400" dirty="0" smtClean="0"/>
              <a:t>-Sygeplejersker</a:t>
            </a:r>
          </a:p>
          <a:p>
            <a:r>
              <a:rPr lang="da-DK" sz="1400" dirty="0" smtClean="0"/>
              <a:t>-SSA</a:t>
            </a:r>
          </a:p>
          <a:p>
            <a:r>
              <a:rPr lang="da-DK" sz="1400" dirty="0" smtClean="0"/>
              <a:t>-SSH</a:t>
            </a:r>
          </a:p>
          <a:p>
            <a:pPr marL="285750" indent="-285750">
              <a:buFontTx/>
              <a:buChar char="-"/>
            </a:pPr>
            <a:endParaRPr lang="da-DK" sz="1400" dirty="0" smtClean="0"/>
          </a:p>
          <a:p>
            <a:endParaRPr lang="da-DK" sz="1400" dirty="0"/>
          </a:p>
        </p:txBody>
      </p:sp>
    </p:spTree>
    <p:extLst>
      <p:ext uri="{BB962C8B-B14F-4D97-AF65-F5344CB8AC3E}">
        <p14:creationId xmlns:p14="http://schemas.microsoft.com/office/powerpoint/2010/main" val="3253346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411511" y="1313795"/>
            <a:ext cx="8056345" cy="4124206"/>
          </a:xfrm>
          <a:prstGeom prst="rect">
            <a:avLst/>
          </a:prstGeom>
          <a:noFill/>
        </p:spPr>
        <p:txBody>
          <a:bodyPr wrap="square" rtlCol="0">
            <a:spAutoFit/>
          </a:bodyPr>
          <a:lstStyle/>
          <a:p>
            <a:r>
              <a:rPr lang="da-DK" b="1" u="sng" dirty="0" smtClean="0">
                <a:solidFill>
                  <a:schemeClr val="accent3">
                    <a:lumMod val="75000"/>
                  </a:schemeClr>
                </a:solidFill>
              </a:rPr>
              <a:t>1. Sagsåbning</a:t>
            </a:r>
            <a:endParaRPr lang="da-DK" dirty="0">
              <a:solidFill>
                <a:schemeClr val="accent3">
                  <a:lumMod val="75000"/>
                </a:schemeClr>
              </a:solidFill>
            </a:endParaRPr>
          </a:p>
          <a:p>
            <a:r>
              <a:rPr lang="da-DK" dirty="0" smtClean="0"/>
              <a:t>Formål:</a:t>
            </a:r>
          </a:p>
          <a:p>
            <a:r>
              <a:rPr lang="da-DK" dirty="0" smtClean="0"/>
              <a:t>Indlede en myndighedssag med henblik på at sagsbehandle og nå til en afgørelse</a:t>
            </a:r>
          </a:p>
          <a:p>
            <a:endParaRPr lang="da-DK" dirty="0"/>
          </a:p>
          <a:p>
            <a:r>
              <a:rPr lang="da-DK" b="1" dirty="0" smtClean="0"/>
              <a:t>Obligatorisk felter</a:t>
            </a:r>
          </a:p>
          <a:p>
            <a:pPr marL="285750" indent="-285750">
              <a:buFontTx/>
              <a:buChar char="-"/>
            </a:pPr>
            <a:r>
              <a:rPr lang="da-DK" dirty="0" smtClean="0"/>
              <a:t>Henvendelse/henvisning fra </a:t>
            </a:r>
            <a:r>
              <a:rPr lang="da-DK" sz="1400" dirty="0" smtClean="0"/>
              <a:t>( standard liste fra KL : borger, pårørende, sagsbehandler, hjemmeplejen, hjemmesygeplejen, træning, sundhedsfremme og forebyggelse, anden kommune, egen læge/vagtlæge, speciale læge, sygehus, andre)</a:t>
            </a:r>
          </a:p>
          <a:p>
            <a:pPr marL="285750" indent="-285750">
              <a:buFontTx/>
              <a:buChar char="-"/>
            </a:pPr>
            <a:r>
              <a:rPr lang="da-DK" dirty="0" smtClean="0"/>
              <a:t>Henvendelse- henvisningsårsag ( fritekst felt)</a:t>
            </a:r>
          </a:p>
          <a:p>
            <a:pPr marL="285750" indent="-285750">
              <a:buFontTx/>
              <a:buChar char="-"/>
            </a:pPr>
            <a:endParaRPr lang="da-DK" dirty="0"/>
          </a:p>
          <a:p>
            <a:r>
              <a:rPr lang="da-DK" dirty="0" smtClean="0"/>
              <a:t>Dette giver en struktureret registrering af henvendelser , som også sikrer de rette oplysninger dokumenteres.</a:t>
            </a:r>
          </a:p>
          <a:p>
            <a:pPr marL="285750" indent="-285750">
              <a:buFontTx/>
              <a:buChar char="-"/>
            </a:pPr>
            <a:endParaRPr lang="da-DK" dirty="0"/>
          </a:p>
          <a:p>
            <a:pPr marL="285750" indent="-285750">
              <a:buFontTx/>
              <a:buChar char="-"/>
            </a:pPr>
            <a:endParaRPr lang="da-DK" dirty="0" smtClean="0"/>
          </a:p>
          <a:p>
            <a:pPr marL="285750" indent="-285750">
              <a:buFontTx/>
              <a:buChar char="-"/>
            </a:pPr>
            <a:endParaRPr lang="da-DK" dirty="0"/>
          </a:p>
        </p:txBody>
      </p:sp>
      <p:pic>
        <p:nvPicPr>
          <p:cNvPr id="5"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18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12" y="158818"/>
            <a:ext cx="1219382" cy="1219382"/>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4"/>
          <p:cNvSpPr txBox="1"/>
          <p:nvPr/>
        </p:nvSpPr>
        <p:spPr>
          <a:xfrm>
            <a:off x="411512" y="1655545"/>
            <a:ext cx="7952842" cy="3693319"/>
          </a:xfrm>
          <a:prstGeom prst="rect">
            <a:avLst/>
          </a:prstGeom>
          <a:noFill/>
        </p:spPr>
        <p:txBody>
          <a:bodyPr wrap="square" rtlCol="0">
            <a:spAutoFit/>
          </a:bodyPr>
          <a:lstStyle/>
          <a:p>
            <a:r>
              <a:rPr lang="da-DK" b="1" u="sng" dirty="0" smtClean="0">
                <a:solidFill>
                  <a:schemeClr val="accent3">
                    <a:lumMod val="75000"/>
                  </a:schemeClr>
                </a:solidFill>
              </a:rPr>
              <a:t>2. Sagsoplysning</a:t>
            </a:r>
          </a:p>
          <a:p>
            <a:r>
              <a:rPr lang="da-DK" dirty="0" smtClean="0"/>
              <a:t>Formål:</a:t>
            </a:r>
          </a:p>
          <a:p>
            <a:r>
              <a:rPr lang="da-DK" dirty="0" smtClean="0"/>
              <a:t>Indsamle information, der giver tilstrækkelig grundlag til at vurdere sagen og efterfølgende træffe en afgørelse</a:t>
            </a:r>
          </a:p>
          <a:p>
            <a:endParaRPr lang="da-DK" dirty="0"/>
          </a:p>
          <a:p>
            <a:pPr marL="285750" indent="-285750">
              <a:buFontTx/>
              <a:buChar char="-"/>
            </a:pPr>
            <a:r>
              <a:rPr lang="da-DK" dirty="0" smtClean="0"/>
              <a:t>Tilstande (funktionsevne- og helbredstilstande )</a:t>
            </a:r>
          </a:p>
          <a:p>
            <a:pPr marL="285750" indent="-285750">
              <a:buFontTx/>
              <a:buChar char="-"/>
            </a:pPr>
            <a:r>
              <a:rPr lang="da-DK" dirty="0" smtClean="0"/>
              <a:t>Tilstandspræcisering</a:t>
            </a:r>
          </a:p>
          <a:p>
            <a:pPr marL="285750" indent="-285750">
              <a:buFontTx/>
              <a:buChar char="-"/>
            </a:pPr>
            <a:r>
              <a:rPr lang="da-DK" dirty="0" smtClean="0"/>
              <a:t>Forventet tilstand</a:t>
            </a:r>
          </a:p>
          <a:p>
            <a:pPr marL="285750" indent="-285750">
              <a:buFontTx/>
              <a:buChar char="-"/>
            </a:pPr>
            <a:r>
              <a:rPr lang="da-DK" dirty="0"/>
              <a:t>Generelle </a:t>
            </a:r>
            <a:r>
              <a:rPr lang="da-DK" dirty="0" smtClean="0"/>
              <a:t>oplysninger</a:t>
            </a:r>
            <a:endParaRPr lang="da-DK" dirty="0"/>
          </a:p>
          <a:p>
            <a:endParaRPr lang="da-DK" dirty="0" smtClean="0"/>
          </a:p>
          <a:p>
            <a:endParaRPr lang="da-DK" dirty="0" smtClean="0"/>
          </a:p>
          <a:p>
            <a:endParaRPr lang="da-DK" dirty="0" smtClean="0"/>
          </a:p>
          <a:p>
            <a:pPr marL="285750" indent="-285750">
              <a:buFontTx/>
              <a:buChar char="-"/>
            </a:pPr>
            <a:endParaRPr lang="da-DK" dirty="0"/>
          </a:p>
        </p:txBody>
      </p:sp>
    </p:spTree>
    <p:extLst>
      <p:ext uri="{BB962C8B-B14F-4D97-AF65-F5344CB8AC3E}">
        <p14:creationId xmlns:p14="http://schemas.microsoft.com/office/powerpoint/2010/main" val="3409657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1152</TotalTime>
  <Words>2592</Words>
  <Application>Microsoft Office PowerPoint</Application>
  <PresentationFormat>Skærmshow (16:10)</PresentationFormat>
  <Paragraphs>514</Paragraphs>
  <Slides>35</Slides>
  <Notes>24</Notes>
  <HiddenSlides>0</HiddenSlides>
  <MMClips>0</MMClips>
  <ScaleCrop>false</ScaleCrop>
  <HeadingPairs>
    <vt:vector size="4" baseType="variant">
      <vt:variant>
        <vt:lpstr>Tema</vt:lpstr>
      </vt:variant>
      <vt:variant>
        <vt:i4>1</vt:i4>
      </vt:variant>
      <vt:variant>
        <vt:lpstr>Diastitler</vt:lpstr>
      </vt:variant>
      <vt:variant>
        <vt:i4>35</vt:i4>
      </vt:variant>
    </vt:vector>
  </HeadingPairs>
  <TitlesOfParts>
    <vt:vector size="36" baseType="lpstr">
      <vt:lpstr>blank</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Fredensborg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Pernille Wohlfahrt Andersen</dc:creator>
  <cp:lastModifiedBy>Pernille Wohlfahrt Andersen</cp:lastModifiedBy>
  <cp:revision>105</cp:revision>
  <cp:lastPrinted>2018-02-20T14:24:33Z</cp:lastPrinted>
  <dcterms:created xsi:type="dcterms:W3CDTF">2018-02-07T13:55:52Z</dcterms:created>
  <dcterms:modified xsi:type="dcterms:W3CDTF">2018-03-21T16:38:52Z</dcterms:modified>
</cp:coreProperties>
</file>