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70" r:id="rId4"/>
    <p:sldId id="263" r:id="rId5"/>
    <p:sldId id="268" r:id="rId6"/>
    <p:sldId id="269" r:id="rId7"/>
    <p:sldId id="267" r:id="rId8"/>
    <p:sldId id="265" r:id="rId9"/>
    <p:sldId id="257" r:id="rId10"/>
    <p:sldId id="258" r:id="rId11"/>
    <p:sldId id="266" r:id="rId12"/>
  </p:sldIdLst>
  <p:sldSz cx="10688638" cy="7562850"/>
  <p:notesSz cx="6797675" cy="9926638"/>
  <p:defaultTextStyle>
    <a:defPPr>
      <a:defRPr lang="da-DK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500" y="-19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F0F14-C21D-D74B-944B-18FFC847476D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AE4B5-0803-694C-80B9-08920A1E1C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2741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63887-970A-CA49-8F76-B2779C57D96F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C22BC-5C7D-2C4E-B4D4-A4F52AE053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034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22BC-5C7D-2C4E-B4D4-A4F52AE0534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73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FK-1K5US_PowerPoint33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5510" y="143882"/>
            <a:ext cx="1638300" cy="508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6255" y="6542093"/>
            <a:ext cx="3543300" cy="152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16D9-F137-C646-B93A-980D6DB552E3}" type="datetime1">
              <a:rPr lang="da-DK" smtClean="0"/>
              <a:t>01-03-2023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782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FK-1K5US_PowerPointP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5510" y="143882"/>
            <a:ext cx="1638300" cy="50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anchor="ctr" anchorCtr="0"/>
          <a:lstStyle>
            <a:lvl1pPr algn="l">
              <a:defRPr sz="900">
                <a:latin typeface=""/>
              </a:defRPr>
            </a:lvl1pPr>
          </a:lstStyle>
          <a:p>
            <a:fld id="{3E094DB6-DB75-354B-806D-D37E0909CAD9}" type="datetime1">
              <a:rPr lang="da-DK" smtClean="0"/>
              <a:pPr/>
              <a:t>01-03-2023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1705" y="6222892"/>
            <a:ext cx="4508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8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FK-1K5US_PowerPointPI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5510" y="143882"/>
            <a:ext cx="1638300" cy="50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anchor="ctr" anchorCtr="0"/>
          <a:lstStyle>
            <a:lvl1pPr algn="l">
              <a:defRPr sz="900">
                <a:latin typeface=""/>
              </a:defRPr>
            </a:lvl1pPr>
          </a:lstStyle>
          <a:p>
            <a:fld id="{3E094DB6-DB75-354B-806D-D37E0909CAD9}" type="datetime1">
              <a:rPr lang="da-DK" smtClean="0"/>
              <a:pPr/>
              <a:t>01-03-2023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1705" y="6222892"/>
            <a:ext cx="4508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FK-1K5US_PowerPoint33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5510" y="143882"/>
            <a:ext cx="1638300" cy="50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anchor="ctr" anchorCtr="0"/>
          <a:lstStyle>
            <a:lvl1pPr algn="l">
              <a:defRPr sz="900">
                <a:latin typeface=""/>
              </a:defRPr>
            </a:lvl1pPr>
          </a:lstStyle>
          <a:p>
            <a:fld id="{3E094DB6-DB75-354B-806D-D37E0909CAD9}" type="datetime1">
              <a:rPr lang="da-DK" smtClean="0"/>
              <a:pPr/>
              <a:t>01-03-2023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300" y="2489200"/>
            <a:ext cx="86741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309" y="0"/>
            <a:ext cx="10843005" cy="7681088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anchor="ctr" anchorCtr="0"/>
          <a:lstStyle>
            <a:lvl1pPr algn="l">
              <a:defRPr sz="900">
                <a:latin typeface=""/>
              </a:defRPr>
            </a:lvl1pPr>
          </a:lstStyle>
          <a:p>
            <a:fld id="{3E094DB6-DB75-354B-806D-D37E0909CAD9}" type="datetime1">
              <a:rPr lang="da-DK" smtClean="0"/>
              <a:pPr/>
              <a:t>01-03-2023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80" y="2298700"/>
            <a:ext cx="10688638" cy="29557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35510" y="143882"/>
            <a:ext cx="16383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fld id="{7D10455B-07FC-6845-A3B2-A001D02FE7E7}" type="datetime1">
              <a:rPr lang="da-DK" smtClean="0"/>
              <a:pPr/>
              <a:t>01-03-2023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22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/>
  <p:txStyles>
    <p:titleStyle>
      <a:lvl1pPr algn="l" defTabSz="521437" rtl="0" eaLnBrk="1" latinLnBrk="0" hangingPunct="1">
        <a:spcBef>
          <a:spcPct val="0"/>
        </a:spcBef>
        <a:buNone/>
        <a:defRPr sz="5000" b="0" i="0" kern="1200">
          <a:solidFill>
            <a:schemeClr val="tx1"/>
          </a:solidFill>
          <a:latin typeface="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b="0" i="0" kern="1200">
          <a:solidFill>
            <a:schemeClr val="tx1"/>
          </a:solidFill>
          <a:latin typeface="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tx1"/>
          </a:solidFill>
          <a:latin typeface="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b="0" i="0" kern="1200">
          <a:solidFill>
            <a:schemeClr val="tx1"/>
          </a:solidFill>
          <a:latin typeface="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b="0" i="0" kern="1200">
          <a:solidFill>
            <a:schemeClr val="tx1"/>
          </a:solidFill>
          <a:latin typeface="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b="0" i="0" kern="1200">
          <a:solidFill>
            <a:schemeClr val="tx1"/>
          </a:solidFill>
          <a:latin typeface="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ihe@fredensborg.d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D0FE-0B6D-0B42-A3E3-9B3F2855FE32}" type="datetime1">
              <a:rPr lang="da-DK" sz="900" smtClean="0"/>
              <a:t>01-03-2023</a:t>
            </a:fld>
            <a:endParaRPr lang="da-DK" sz="900" dirty="0"/>
          </a:p>
        </p:txBody>
      </p:sp>
      <p:sp>
        <p:nvSpPr>
          <p:cNvPr id="5" name="Tekstfelt 4"/>
          <p:cNvSpPr txBox="1"/>
          <p:nvPr/>
        </p:nvSpPr>
        <p:spPr>
          <a:xfrm>
            <a:off x="1279299" y="2910660"/>
            <a:ext cx="8287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b="1" dirty="0"/>
              <a:t>Medarbejderklubben</a:t>
            </a:r>
            <a:br>
              <a:rPr lang="da-DK" sz="4000" dirty="0"/>
            </a:br>
            <a:r>
              <a:rPr lang="da-DK" sz="3600" dirty="0"/>
              <a:t>Generalforsamling 2023 </a:t>
            </a:r>
            <a:endParaRPr lang="da-DK" sz="3600" dirty="0">
              <a:latin typeface="Verdana"/>
              <a:cs typeface="Verdan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36" y="2656301"/>
            <a:ext cx="1847514" cy="184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6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63195" y="2801273"/>
            <a:ext cx="9666327" cy="1621111"/>
          </a:xfrm>
        </p:spPr>
        <p:txBody>
          <a:bodyPr>
            <a:normAutofit fontScale="90000"/>
          </a:bodyPr>
          <a:lstStyle/>
          <a:p>
            <a:pPr lvl="0"/>
            <a:r>
              <a:rPr lang="da-DK" sz="2200" b="1" dirty="0">
                <a:latin typeface="+mj-lt"/>
              </a:rPr>
              <a:t>Valg af bestyrelsesmedlemmer</a:t>
            </a:r>
            <a:br>
              <a:rPr lang="da-DK" sz="2700" dirty="0">
                <a:latin typeface="+mn-lt"/>
              </a:rPr>
            </a:br>
            <a:br>
              <a:rPr lang="da-DK" sz="2700" dirty="0">
                <a:latin typeface="+mn-lt"/>
              </a:rPr>
            </a:br>
            <a:br>
              <a:rPr lang="da-DK" sz="2700" dirty="0">
                <a:latin typeface="+mn-lt"/>
              </a:rPr>
            </a:br>
            <a:r>
              <a:rPr lang="da-DK" sz="2700" dirty="0">
                <a:latin typeface="+mn-lt"/>
              </a:rPr>
              <a:t>Interesserede må meget gerne melde sig til Mia Hegnslund </a:t>
            </a:r>
            <a:r>
              <a:rPr lang="da-DK" sz="2700" dirty="0">
                <a:latin typeface="+mn-lt"/>
                <a:hlinkClick r:id="rId2"/>
              </a:rPr>
              <a:t>mihe@fredensborg.dk</a:t>
            </a:r>
            <a:br>
              <a:rPr lang="da-DK" sz="2700" dirty="0">
                <a:latin typeface="+mn-lt"/>
              </a:rPr>
            </a:br>
            <a:br>
              <a:rPr lang="da-DK" sz="2700" dirty="0">
                <a:latin typeface="+mn-lt"/>
              </a:rPr>
            </a:br>
            <a:r>
              <a:rPr lang="da-DK" sz="2000" dirty="0">
                <a:latin typeface="+mn-lt"/>
              </a:rPr>
              <a:t>Alle nuværende medlemmer er villige til genvalg</a:t>
            </a:r>
            <a:br>
              <a:rPr lang="da-DK" sz="2000" dirty="0"/>
            </a:br>
            <a:br>
              <a:rPr lang="da-DK" sz="2000" dirty="0"/>
            </a:br>
            <a:br>
              <a:rPr lang="da-DK" sz="2200" i="1" dirty="0">
                <a:latin typeface="+mj-lt"/>
              </a:rPr>
            </a:br>
            <a:endParaRPr lang="da-DK" sz="2200" dirty="0">
              <a:latin typeface="+mj-lt"/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4DB6-DB75-354B-806D-D37E0909CAD9}" type="datetime1">
              <a:rPr lang="da-DK" smtClean="0"/>
              <a:pPr/>
              <a:t>01-03-2023</a:t>
            </a:fld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1" y="214748"/>
            <a:ext cx="849469" cy="8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081" y="4417364"/>
            <a:ext cx="3128169" cy="266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0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4" y="878796"/>
            <a:ext cx="7631113" cy="572333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1" y="214748"/>
            <a:ext cx="849469" cy="8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8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6306" y="715457"/>
            <a:ext cx="9085342" cy="1621111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+mn-lt"/>
              </a:rPr>
              <a:t>Dagsorden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54477" y="1757226"/>
            <a:ext cx="10038943" cy="482981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endParaRPr lang="da-DK" sz="2000" dirty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da-DK" sz="2000" dirty="0">
                <a:solidFill>
                  <a:schemeClr val="tx1"/>
                </a:solidFill>
              </a:rPr>
              <a:t>Året der er gået.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da-DK" sz="2000" dirty="0">
                <a:solidFill>
                  <a:schemeClr val="tx1"/>
                </a:solidFill>
              </a:rPr>
              <a:t>Medarbejderklubbens indtægter og udgifter.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da-DK" sz="2000" dirty="0">
                <a:solidFill>
                  <a:schemeClr val="tx1"/>
                </a:solidFill>
              </a:rPr>
              <a:t>Kommende aktiviteter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da-DK" sz="2000" dirty="0">
                <a:solidFill>
                  <a:schemeClr val="tx1"/>
                </a:solidFill>
              </a:rPr>
              <a:t>Indkomne forslag - vedtægtsændringer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da-DK" sz="2000" dirty="0">
                <a:solidFill>
                  <a:schemeClr val="tx1"/>
                </a:solidFill>
              </a:rPr>
              <a:t>Valg af Bestyrelsesmedlemmer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da-DK" sz="2000" dirty="0">
                <a:solidFill>
                  <a:schemeClr val="tx1"/>
                </a:solidFill>
              </a:rPr>
              <a:t>Eventuelt</a:t>
            </a:r>
          </a:p>
          <a:p>
            <a:pPr algn="l"/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t="37032" b="16595"/>
          <a:stretch/>
        </p:blipFill>
        <p:spPr>
          <a:xfrm>
            <a:off x="1577463" y="5239983"/>
            <a:ext cx="6840782" cy="179276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" y="257176"/>
            <a:ext cx="691634" cy="6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6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8" y="26837"/>
            <a:ext cx="9085342" cy="1621111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+mn-lt"/>
              </a:rPr>
              <a:t>Året, der er gået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6928" y="1426486"/>
            <a:ext cx="10038943" cy="4829810"/>
          </a:xfrm>
        </p:spPr>
        <p:txBody>
          <a:bodyPr>
            <a:normAutofit/>
          </a:bodyPr>
          <a:lstStyle/>
          <a:p>
            <a:pPr algn="l"/>
            <a:r>
              <a:rPr lang="da-DK" sz="2400" dirty="0">
                <a:solidFill>
                  <a:schemeClr val="tx1"/>
                </a:solidFill>
              </a:rPr>
              <a:t>Eksempelvis har medarbejderklubben været hos </a:t>
            </a:r>
            <a:r>
              <a:rPr lang="da-DK" sz="2400" b="1" dirty="0">
                <a:solidFill>
                  <a:schemeClr val="tx1"/>
                </a:solidFill>
              </a:rPr>
              <a:t>Lakrids By Bülow</a:t>
            </a:r>
            <a:r>
              <a:rPr lang="da-DK" sz="2400" dirty="0">
                <a:solidFill>
                  <a:schemeClr val="tx1"/>
                </a:solidFill>
              </a:rPr>
              <a:t>, lyttet til </a:t>
            </a:r>
            <a:r>
              <a:rPr lang="da-DK" sz="2400" b="1" dirty="0">
                <a:solidFill>
                  <a:schemeClr val="tx1"/>
                </a:solidFill>
              </a:rPr>
              <a:t>Love Shop, </a:t>
            </a:r>
            <a:r>
              <a:rPr lang="da-DK" sz="2400" dirty="0">
                <a:solidFill>
                  <a:schemeClr val="tx1"/>
                </a:solidFill>
              </a:rPr>
              <a:t>hørt spændende foredrag med </a:t>
            </a:r>
            <a:r>
              <a:rPr lang="da-DK" sz="2400" b="1" dirty="0">
                <a:solidFill>
                  <a:schemeClr val="tx1"/>
                </a:solidFill>
              </a:rPr>
              <a:t>Rikke Østergaard</a:t>
            </a:r>
            <a:r>
              <a:rPr lang="da-DK" sz="2400" dirty="0">
                <a:solidFill>
                  <a:schemeClr val="tx1"/>
                </a:solidFill>
              </a:rPr>
              <a:t>, vi har været til </a:t>
            </a:r>
            <a:r>
              <a:rPr lang="da-DK" sz="2400" b="1" dirty="0">
                <a:solidFill>
                  <a:schemeClr val="tx1"/>
                </a:solidFill>
              </a:rPr>
              <a:t>Mahamad </a:t>
            </a:r>
            <a:r>
              <a:rPr lang="da-DK" sz="2400" b="1" dirty="0" err="1">
                <a:solidFill>
                  <a:schemeClr val="tx1"/>
                </a:solidFill>
              </a:rPr>
              <a:t>Habane</a:t>
            </a:r>
            <a:r>
              <a:rPr lang="da-DK" sz="2400" b="1" dirty="0">
                <a:solidFill>
                  <a:schemeClr val="tx1"/>
                </a:solidFill>
              </a:rPr>
              <a:t> Show</a:t>
            </a:r>
            <a:r>
              <a:rPr lang="da-DK" sz="2400" dirty="0">
                <a:solidFill>
                  <a:schemeClr val="tx1"/>
                </a:solidFill>
              </a:rPr>
              <a:t>, til </a:t>
            </a:r>
            <a:r>
              <a:rPr lang="da-DK" sz="2400" b="1" dirty="0">
                <a:solidFill>
                  <a:schemeClr val="tx1"/>
                </a:solidFill>
              </a:rPr>
              <a:t>Dan </a:t>
            </a:r>
            <a:r>
              <a:rPr lang="da-DK" sz="2400" b="1" dirty="0" err="1">
                <a:solidFill>
                  <a:schemeClr val="tx1"/>
                </a:solidFill>
              </a:rPr>
              <a:t>Turell</a:t>
            </a:r>
            <a:r>
              <a:rPr lang="da-DK" sz="2400" b="1" dirty="0">
                <a:solidFill>
                  <a:schemeClr val="tx1"/>
                </a:solidFill>
              </a:rPr>
              <a:t> aften </a:t>
            </a:r>
            <a:r>
              <a:rPr lang="da-DK" sz="2400" dirty="0">
                <a:solidFill>
                  <a:schemeClr val="tx1"/>
                </a:solidFill>
              </a:rPr>
              <a:t>og i </a:t>
            </a:r>
            <a:r>
              <a:rPr lang="da-DK" sz="2400" b="1" dirty="0">
                <a:solidFill>
                  <a:schemeClr val="tx1"/>
                </a:solidFill>
              </a:rPr>
              <a:t>Cirkus Arena</a:t>
            </a:r>
            <a:r>
              <a:rPr lang="da-DK" sz="2400" dirty="0">
                <a:solidFill>
                  <a:schemeClr val="tx1"/>
                </a:solidFill>
              </a:rPr>
              <a:t>, været på </a:t>
            </a:r>
            <a:r>
              <a:rPr lang="da-DK" sz="2400" b="1" dirty="0" err="1">
                <a:solidFill>
                  <a:schemeClr val="tx1"/>
                </a:solidFill>
              </a:rPr>
              <a:t>Ghost</a:t>
            </a:r>
            <a:r>
              <a:rPr lang="da-DK" sz="2400" b="1" dirty="0">
                <a:solidFill>
                  <a:schemeClr val="tx1"/>
                </a:solidFill>
              </a:rPr>
              <a:t> Tour </a:t>
            </a:r>
            <a:r>
              <a:rPr lang="da-DK" sz="2400" dirty="0">
                <a:solidFill>
                  <a:schemeClr val="tx1"/>
                </a:solidFill>
              </a:rPr>
              <a:t>og i </a:t>
            </a:r>
            <a:r>
              <a:rPr lang="da-DK" sz="2400" b="1" dirty="0">
                <a:solidFill>
                  <a:schemeClr val="tx1"/>
                </a:solidFill>
              </a:rPr>
              <a:t>Lübeck</a:t>
            </a:r>
            <a:r>
              <a:rPr lang="da-DK" sz="2400" dirty="0">
                <a:solidFill>
                  <a:schemeClr val="tx1"/>
                </a:solidFill>
              </a:rPr>
              <a:t> og smagt vingummi hos </a:t>
            </a:r>
            <a:r>
              <a:rPr lang="da-DK" sz="2400" b="1" dirty="0">
                <a:solidFill>
                  <a:schemeClr val="tx1"/>
                </a:solidFill>
              </a:rPr>
              <a:t>Wally &amp; </a:t>
            </a:r>
            <a:r>
              <a:rPr lang="da-DK" sz="2400" b="1" dirty="0" err="1">
                <a:solidFill>
                  <a:schemeClr val="tx1"/>
                </a:solidFill>
              </a:rPr>
              <a:t>Whiz</a:t>
            </a:r>
            <a:r>
              <a:rPr lang="da-DK" sz="2400" b="1" dirty="0">
                <a:solidFill>
                  <a:schemeClr val="tx1"/>
                </a:solidFill>
              </a:rPr>
              <a:t> </a:t>
            </a:r>
            <a:r>
              <a:rPr lang="da-DK" sz="2400" dirty="0">
                <a:solidFill>
                  <a:schemeClr val="tx1"/>
                </a:solidFill>
              </a:rPr>
              <a:t>og meget </a:t>
            </a:r>
            <a:r>
              <a:rPr lang="da-DK" sz="2400" dirty="0" err="1">
                <a:solidFill>
                  <a:schemeClr val="tx1"/>
                </a:solidFill>
              </a:rPr>
              <a:t>meget</a:t>
            </a:r>
            <a:r>
              <a:rPr lang="da-DK" sz="2400" dirty="0">
                <a:solidFill>
                  <a:schemeClr val="tx1"/>
                </a:solidFill>
              </a:rPr>
              <a:t> mere…. </a:t>
            </a:r>
          </a:p>
          <a:p>
            <a:pPr algn="l"/>
            <a:endParaRPr lang="da-DK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</a:rPr>
              <a:t>24 arrangementer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</a:rPr>
              <a:t>1251 medarbejdere, familiemedlemmer m.v. har benyttet tilbuddene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</a:rPr>
              <a:t>Tak til medarbejderklubbens bestyrelse</a:t>
            </a:r>
          </a:p>
          <a:p>
            <a:pPr algn="l"/>
            <a:endParaRPr lang="da-DK" sz="1900" dirty="0">
              <a:solidFill>
                <a:schemeClr val="tx1"/>
              </a:solidFill>
            </a:endParaRPr>
          </a:p>
          <a:p>
            <a:pPr algn="l"/>
            <a:endParaRPr lang="da-DK" sz="1900" dirty="0">
              <a:solidFill>
                <a:schemeClr val="tx1"/>
              </a:solidFill>
            </a:endParaRPr>
          </a:p>
          <a:p>
            <a:pPr algn="l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t="21565" b="24237"/>
          <a:stretch/>
        </p:blipFill>
        <p:spPr>
          <a:xfrm>
            <a:off x="8161506" y="151955"/>
            <a:ext cx="2344365" cy="127061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/>
          <a:srcRect t="37032" b="16595"/>
          <a:stretch/>
        </p:blipFill>
        <p:spPr>
          <a:xfrm>
            <a:off x="1577463" y="5239983"/>
            <a:ext cx="6840782" cy="179276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" y="257176"/>
            <a:ext cx="691634" cy="6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9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6"/>
          <a:stretch/>
        </p:blipFill>
        <p:spPr>
          <a:xfrm>
            <a:off x="187530" y="55135"/>
            <a:ext cx="10309259" cy="74331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9980" y="909224"/>
            <a:ext cx="2875002" cy="1122522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Regnskab  2022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9470" y="1902876"/>
            <a:ext cx="6075806" cy="4389543"/>
          </a:xfrm>
        </p:spPr>
        <p:txBody>
          <a:bodyPr>
            <a:normAutofit/>
          </a:bodyPr>
          <a:lstStyle/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Byrådets bidrag				kr.  261.000,-</a:t>
            </a:r>
          </a:p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 err="1">
                <a:solidFill>
                  <a:schemeClr val="bg1"/>
                </a:solidFill>
              </a:rPr>
              <a:t>Come</a:t>
            </a:r>
            <a:r>
              <a:rPr lang="da-DK" sz="1600" b="1" dirty="0">
                <a:solidFill>
                  <a:schemeClr val="bg1"/>
                </a:solidFill>
              </a:rPr>
              <a:t> </a:t>
            </a:r>
            <a:r>
              <a:rPr lang="da-DK" sz="1600" b="1" dirty="0" err="1">
                <a:solidFill>
                  <a:schemeClr val="bg1"/>
                </a:solidFill>
              </a:rPr>
              <a:t>Together</a:t>
            </a:r>
            <a:r>
              <a:rPr lang="da-DK" sz="1600" b="1" dirty="0">
                <a:solidFill>
                  <a:schemeClr val="bg1"/>
                </a:solidFill>
              </a:rPr>
              <a:t>				kr. - 100.000,- </a:t>
            </a: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	</a:t>
            </a:r>
          </a:p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Indtægter					kr.  102.094,- </a:t>
            </a:r>
          </a:p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Udgifter					kr.  333.615,-</a:t>
            </a:r>
          </a:p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I alt forbrugt 				kr.  231.521,-</a:t>
            </a:r>
          </a:p>
          <a:p>
            <a:pPr algn="l"/>
            <a:endParaRPr lang="da-DK" sz="1600" b="1" dirty="0">
              <a:solidFill>
                <a:schemeClr val="bg1"/>
              </a:solidFill>
            </a:endParaRPr>
          </a:p>
          <a:p>
            <a:pPr algn="l"/>
            <a:r>
              <a:rPr lang="da-DK" sz="1600" b="1" dirty="0">
                <a:solidFill>
                  <a:schemeClr val="bg1"/>
                </a:solidFill>
              </a:rPr>
              <a:t>Mindre forbrug 				kr.    29.479,-</a:t>
            </a:r>
          </a:p>
          <a:p>
            <a:pPr algn="l"/>
            <a:r>
              <a:rPr lang="da-DK" sz="1400" b="1" dirty="0">
                <a:solidFill>
                  <a:schemeClr val="bg1"/>
                </a:solidFill>
              </a:rPr>
              <a:t>(</a:t>
            </a:r>
            <a:r>
              <a:rPr lang="da-DK" sz="1000" b="1" dirty="0">
                <a:solidFill>
                  <a:schemeClr val="bg1"/>
                </a:solidFill>
              </a:rPr>
              <a:t>Reguleres med kr. 17.200 i 2023 regnskab,  så mindre forbrug bliver kr. 12.279,-)</a:t>
            </a: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689980" y="566042"/>
            <a:ext cx="8586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>
                <a:solidFill>
                  <a:schemeClr val="bg1"/>
                </a:solidFill>
              </a:rPr>
              <a:t>Regnskabet i </a:t>
            </a:r>
            <a:r>
              <a:rPr lang="da-DK" sz="4400" b="1" dirty="0" err="1">
                <a:solidFill>
                  <a:schemeClr val="bg1"/>
                </a:solidFill>
              </a:rPr>
              <a:t>ultra</a:t>
            </a:r>
            <a:r>
              <a:rPr lang="da-DK" sz="4400" b="1" dirty="0">
                <a:solidFill>
                  <a:schemeClr val="bg1"/>
                </a:solidFill>
              </a:rPr>
              <a:t> korte træk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41" y="220225"/>
            <a:ext cx="691634" cy="6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33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9" y="1038225"/>
            <a:ext cx="2875002" cy="1122522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Regnskab  2022</a:t>
            </a:r>
          </a:p>
        </p:txBody>
      </p:sp>
      <p:pic>
        <p:nvPicPr>
          <p:cNvPr id="1026" name="Billede 1" descr="image007">
            <a:extLst>
              <a:ext uri="{FF2B5EF4-FFF2-40B4-BE49-F238E27FC236}">
                <a16:creationId xmlns:a16="http://schemas.microsoft.com/office/drawing/2014/main" id="{5F4A388C-13A1-4864-80C1-8C5BD43E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0" y="806255"/>
            <a:ext cx="10360338" cy="41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CE74611D-4689-4CA7-B035-1761A8DCBA92}"/>
              </a:ext>
            </a:extLst>
          </p:cNvPr>
          <p:cNvSpPr txBox="1"/>
          <p:nvPr/>
        </p:nvSpPr>
        <p:spPr>
          <a:xfrm>
            <a:off x="164150" y="104282"/>
            <a:ext cx="8586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Indtægter og udgifter 2022</a:t>
            </a:r>
            <a:br>
              <a:rPr lang="da-DK" sz="4400" dirty="0">
                <a:solidFill>
                  <a:schemeClr val="bg1"/>
                </a:solidFill>
              </a:rPr>
            </a:br>
            <a:endParaRPr lang="da-DK" sz="4400" i="1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7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9" y="1038225"/>
            <a:ext cx="2875002" cy="1122522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Regnskab  2022</a:t>
            </a:r>
          </a:p>
        </p:txBody>
      </p:sp>
      <p:pic>
        <p:nvPicPr>
          <p:cNvPr id="1027" name="Billede 4" descr="image008">
            <a:extLst>
              <a:ext uri="{FF2B5EF4-FFF2-40B4-BE49-F238E27FC236}">
                <a16:creationId xmlns:a16="http://schemas.microsoft.com/office/drawing/2014/main" id="{5DCC6AB5-4CFB-4E64-A48C-CDA28481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1" y="805135"/>
            <a:ext cx="10272687" cy="496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Billede 5" descr="image009">
            <a:extLst>
              <a:ext uri="{FF2B5EF4-FFF2-40B4-BE49-F238E27FC236}">
                <a16:creationId xmlns:a16="http://schemas.microsoft.com/office/drawing/2014/main" id="{E14DB30D-5E33-4152-A37A-56AF0549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3" y="5772497"/>
            <a:ext cx="10272687" cy="31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F839B85-1F24-4079-A8DB-0056C380F47C}"/>
              </a:ext>
            </a:extLst>
          </p:cNvPr>
          <p:cNvSpPr txBox="1"/>
          <p:nvPr/>
        </p:nvSpPr>
        <p:spPr>
          <a:xfrm>
            <a:off x="164150" y="104282"/>
            <a:ext cx="8586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Indtægter og udgifter 2022 - fortsat</a:t>
            </a:r>
            <a:br>
              <a:rPr lang="da-DK" sz="4400" dirty="0">
                <a:solidFill>
                  <a:schemeClr val="bg1"/>
                </a:solidFill>
              </a:rPr>
            </a:br>
            <a:endParaRPr lang="da-DK" sz="4400" i="1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7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/>
          <a:srcRect t="32004" b="10048"/>
          <a:stretch/>
        </p:blipFill>
        <p:spPr>
          <a:xfrm>
            <a:off x="211754" y="3080128"/>
            <a:ext cx="10265129" cy="4280804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211753" y="988868"/>
            <a:ext cx="10265129" cy="26421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Undertitel 2"/>
          <p:cNvSpPr txBox="1">
            <a:spLocks/>
          </p:cNvSpPr>
          <p:nvPr/>
        </p:nvSpPr>
        <p:spPr>
          <a:xfrm>
            <a:off x="334542" y="1351595"/>
            <a:ext cx="7321009" cy="2916213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b="0" i="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b="0" i="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b="0" i="0" kern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400" b="1" dirty="0">
              <a:solidFill>
                <a:schemeClr val="tx1"/>
              </a:solidFill>
            </a:endParaRPr>
          </a:p>
          <a:p>
            <a:pPr algn="l"/>
            <a:r>
              <a:rPr lang="da-DK" sz="1800" b="1" dirty="0">
                <a:solidFill>
                  <a:schemeClr val="tx1"/>
                </a:solidFill>
              </a:rPr>
              <a:t>Byrådets bidrag					kr.  272.000,-</a:t>
            </a:r>
          </a:p>
          <a:p>
            <a:pPr algn="l"/>
            <a:r>
              <a:rPr lang="da-DK" sz="1800" b="1" dirty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da-DK" sz="1800" b="1" dirty="0">
                <a:solidFill>
                  <a:schemeClr val="tx1"/>
                </a:solidFill>
              </a:rPr>
              <a:t>Tilskud til medarbejderfest 2026		kr. - 82.800,-</a:t>
            </a:r>
          </a:p>
          <a:p>
            <a:pPr algn="l"/>
            <a:endParaRPr lang="da-DK" sz="1800" b="1" dirty="0">
              <a:solidFill>
                <a:schemeClr val="tx1"/>
              </a:solidFill>
            </a:endParaRPr>
          </a:p>
          <a:p>
            <a:pPr algn="l"/>
            <a:r>
              <a:rPr lang="da-DK" sz="1800" b="1" dirty="0">
                <a:solidFill>
                  <a:schemeClr val="tx1"/>
                </a:solidFill>
              </a:rPr>
              <a:t>Til rådighed						kr.  189.200,-  </a:t>
            </a: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420649" y="-3103636"/>
            <a:ext cx="8586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Økonomien 2021 og 2022</a:t>
            </a:r>
            <a:endParaRPr lang="da-DK" sz="4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518" y="-3449453"/>
            <a:ext cx="691634" cy="6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felt 10"/>
          <p:cNvSpPr txBox="1"/>
          <p:nvPr/>
        </p:nvSpPr>
        <p:spPr>
          <a:xfrm>
            <a:off x="211754" y="220379"/>
            <a:ext cx="8586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Økonomien 2023</a:t>
            </a:r>
            <a:br>
              <a:rPr lang="da-DK" sz="4400" dirty="0">
                <a:solidFill>
                  <a:schemeClr val="bg1"/>
                </a:solidFill>
              </a:rPr>
            </a:br>
            <a:endParaRPr lang="da-DK" sz="4400" i="1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  <a:p>
            <a:r>
              <a:rPr lang="da-DK" sz="4400" dirty="0">
                <a:solidFill>
                  <a:schemeClr val="bg1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19485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955418" y="37052"/>
            <a:ext cx="9085342" cy="1621111"/>
          </a:xfrm>
        </p:spPr>
        <p:txBody>
          <a:bodyPr>
            <a:normAutofit/>
          </a:bodyPr>
          <a:lstStyle/>
          <a:p>
            <a:r>
              <a:rPr lang="da-DK" sz="3200" b="1" dirty="0">
                <a:latin typeface="+mn-lt"/>
              </a:rPr>
              <a:t>Arrangementer lige nu og i planlægningsfase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609601" y="1771014"/>
            <a:ext cx="9254246" cy="5363211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Humlebæk Mikromejeri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 err="1">
                <a:solidFill>
                  <a:schemeClr val="tx1"/>
                </a:solidFill>
              </a:rPr>
              <a:t>Dorpha</a:t>
            </a:r>
            <a:r>
              <a:rPr lang="da-DK" sz="2800" dirty="0">
                <a:solidFill>
                  <a:schemeClr val="tx1"/>
                </a:solidFill>
              </a:rPr>
              <a:t> koncert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Græsted revy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Esrum Kloster Øl festival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Banko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Kanalrundfart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Græsted fuglepark</a:t>
            </a:r>
          </a:p>
          <a:p>
            <a:pPr algn="l"/>
            <a:endParaRPr lang="da-DK" sz="2800" dirty="0">
              <a:solidFill>
                <a:schemeClr val="tx1"/>
              </a:solidFill>
            </a:endParaRPr>
          </a:p>
          <a:p>
            <a:pPr algn="l"/>
            <a:r>
              <a:rPr lang="da-DK" sz="2800" dirty="0">
                <a:solidFill>
                  <a:schemeClr val="tx1"/>
                </a:solidFill>
              </a:rPr>
              <a:t>Bestyrelsesmedlemmerne modtager altid gerne gode forslag til arrangementer.  </a:t>
            </a:r>
            <a:br>
              <a:rPr lang="da-DK" sz="2800" dirty="0">
                <a:solidFill>
                  <a:schemeClr val="tx1"/>
                </a:solidFill>
              </a:rPr>
            </a:br>
            <a:endParaRPr lang="da-DK" sz="2800" dirty="0">
              <a:solidFill>
                <a:schemeClr val="tx1"/>
              </a:solidFill>
            </a:endParaRPr>
          </a:p>
          <a:p>
            <a:pPr algn="l"/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4DB6-DB75-354B-806D-D37E0909CAD9}" type="datetime1">
              <a:rPr lang="da-DK" smtClean="0"/>
              <a:pPr/>
              <a:t>01-03-2023</a:t>
            </a:fld>
            <a:endParaRPr lang="da-DK" dirty="0"/>
          </a:p>
        </p:txBody>
      </p:sp>
      <p:pic>
        <p:nvPicPr>
          <p:cNvPr id="1026" name="Picture 2" descr="Kommer snart | LVB A/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10439" r="11695" b="19506"/>
          <a:stretch/>
        </p:blipFill>
        <p:spPr bwMode="auto">
          <a:xfrm>
            <a:off x="6522109" y="2321465"/>
            <a:ext cx="3858486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4" y="501791"/>
            <a:ext cx="691634" cy="6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82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14400" y="1814364"/>
            <a:ext cx="9085342" cy="1621111"/>
          </a:xfrm>
        </p:spPr>
        <p:txBody>
          <a:bodyPr>
            <a:normAutofit fontScale="90000"/>
          </a:bodyPr>
          <a:lstStyle/>
          <a:p>
            <a:br>
              <a:rPr lang="da-DK" sz="2200" dirty="0"/>
            </a:br>
            <a:br>
              <a:rPr lang="da-DK" sz="2200" dirty="0"/>
            </a:br>
            <a:br>
              <a:rPr lang="da-DK" sz="2200" dirty="0"/>
            </a:br>
            <a:br>
              <a:rPr lang="da-DK" sz="2200" dirty="0"/>
            </a:br>
            <a:br>
              <a:rPr lang="da-DK" sz="2200" dirty="0"/>
            </a:br>
            <a:br>
              <a:rPr lang="da-DK" sz="2200" dirty="0">
                <a:latin typeface="+mn-lt"/>
              </a:rPr>
            </a:br>
            <a:r>
              <a:rPr lang="da-DK" sz="2200" dirty="0">
                <a:latin typeface="+mn-lt"/>
              </a:rPr>
              <a:t> </a:t>
            </a:r>
            <a:br>
              <a:rPr lang="da-DK" sz="2200" dirty="0">
                <a:latin typeface="+mn-lt"/>
              </a:rPr>
            </a:br>
            <a:br>
              <a:rPr lang="da-DK" sz="2200" dirty="0">
                <a:latin typeface="+mn-lt"/>
              </a:rPr>
            </a:br>
            <a:br>
              <a:rPr lang="da-DK" sz="2200" dirty="0">
                <a:latin typeface="+mn-lt"/>
              </a:rPr>
            </a:br>
            <a:br>
              <a:rPr lang="da-DK" sz="2200" dirty="0">
                <a:latin typeface="+mn-lt"/>
              </a:rPr>
            </a:br>
            <a:br>
              <a:rPr lang="da-DK" sz="2200" dirty="0">
                <a:latin typeface="+mn-lt"/>
              </a:rPr>
            </a:br>
            <a:br>
              <a:rPr lang="da-DK" sz="2200" dirty="0">
                <a:latin typeface="+mn-lt"/>
              </a:rPr>
            </a:br>
            <a:br>
              <a:rPr lang="da-DK" sz="2200" dirty="0">
                <a:latin typeface="+mn-lt"/>
              </a:rPr>
            </a:br>
            <a:r>
              <a:rPr lang="da-DK" sz="4400" b="1" dirty="0"/>
              <a:t>Vedtægtsændringer</a:t>
            </a:r>
            <a:br>
              <a:rPr lang="da-DK" sz="2200" b="1" dirty="0"/>
            </a:br>
            <a:br>
              <a:rPr lang="da-DK" sz="2200" b="1" dirty="0"/>
            </a:br>
            <a:br>
              <a:rPr lang="da-DK" sz="2200" b="1" dirty="0"/>
            </a:br>
            <a:r>
              <a:rPr lang="da-DK" sz="2200" dirty="0"/>
              <a:t>Forslag til vedtægtsændringer fremlægges</a:t>
            </a:r>
            <a:br>
              <a:rPr lang="da-DK" sz="2200" dirty="0">
                <a:latin typeface="+mn-lt"/>
              </a:rPr>
            </a:br>
            <a:br>
              <a:rPr lang="da-DK" sz="2200" dirty="0">
                <a:latin typeface="+mn-lt"/>
              </a:rPr>
            </a:b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r>
              <a:rPr lang="da-DK" sz="2000" dirty="0"/>
              <a:t> </a:t>
            </a:r>
            <a:br>
              <a:rPr lang="da-DK" sz="2000" dirty="0"/>
            </a:br>
            <a:br>
              <a:rPr lang="da-DK" sz="5400" dirty="0">
                <a:latin typeface="+mn-lt"/>
              </a:rPr>
            </a:br>
            <a:endParaRPr lang="da-DK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" y="257176"/>
            <a:ext cx="691634" cy="6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7974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994</TotalTime>
  <Words>350</Words>
  <Application>Microsoft Office PowerPoint</Application>
  <PresentationFormat>Brugerdefineret</PresentationFormat>
  <Paragraphs>71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blank</vt:lpstr>
      <vt:lpstr>PowerPoint-præsentation</vt:lpstr>
      <vt:lpstr>Dagsorden</vt:lpstr>
      <vt:lpstr>Året, der er gået</vt:lpstr>
      <vt:lpstr>Regnskab  2022</vt:lpstr>
      <vt:lpstr>Regnskab  2022</vt:lpstr>
      <vt:lpstr>Regnskab  2022</vt:lpstr>
      <vt:lpstr>PowerPoint-præsentation</vt:lpstr>
      <vt:lpstr>Arrangementer lige nu og i planlægningsfase</vt:lpstr>
      <vt:lpstr>              Vedtægtsændringer   Forslag til vedtægtsændringer fremlægges           </vt:lpstr>
      <vt:lpstr>Valg af bestyrelsesmedlemmer   Interesserede må meget gerne melde sig til Mia Hegnslund mihe@fredensborg.dk  Alle nuværende medlemmer er villige til genvalg   </vt:lpstr>
      <vt:lpstr>PowerPoint-præsentation</vt:lpstr>
    </vt:vector>
  </TitlesOfParts>
  <Company>Fredensborg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Mia Hegnslund</dc:creator>
  <cp:lastModifiedBy>Mia Hegnslund</cp:lastModifiedBy>
  <cp:revision>56</cp:revision>
  <cp:lastPrinted>2018-04-04T08:07:40Z</cp:lastPrinted>
  <dcterms:created xsi:type="dcterms:W3CDTF">2017-05-01T09:31:41Z</dcterms:created>
  <dcterms:modified xsi:type="dcterms:W3CDTF">2023-03-01T09:10:12Z</dcterms:modified>
</cp:coreProperties>
</file>